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53" r:id="rId5"/>
    <p:sldId id="446" r:id="rId6"/>
    <p:sldId id="481" r:id="rId7"/>
    <p:sldId id="483" r:id="rId8"/>
    <p:sldId id="484" r:id="rId9"/>
    <p:sldId id="485" r:id="rId10"/>
    <p:sldId id="486" r:id="rId11"/>
  </p:sldIdLst>
  <p:sldSz cx="9144000" cy="5143500" type="screen16x9"/>
  <p:notesSz cx="6797675" cy="9926638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Dell" initials="A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47A"/>
    <a:srgbClr val="00EBFF"/>
    <a:srgbClr val="D140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50" autoAdjust="0"/>
    <p:restoredTop sz="50000" autoAdjust="0"/>
  </p:normalViewPr>
  <p:slideViewPr>
    <p:cSldViewPr>
      <p:cViewPr>
        <p:scale>
          <a:sx n="60" d="100"/>
          <a:sy n="60" d="100"/>
        </p:scale>
        <p:origin x="-2046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12EC-0B12-4ABD-B67C-0C1E5E2FA8D0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22B84-74A7-462B-A999-62A0FC24A8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168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2C7D-18F9-114F-9FD1-94ACD8F55556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D9F4C-7107-8B45-A821-72219DEF3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0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Marvin opens speaking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ACD24-8E07-4F7E-B88D-E0B0E2B93C1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5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D9F4C-7107-8B45-A821-72219DEF35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D9F4C-7107-8B45-A821-72219DEF35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40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69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44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53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4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BA9EF04-7530-874A-902D-592C4BCD3814}"/>
              </a:ext>
            </a:extLst>
          </p:cNvPr>
          <p:cNvSpPr/>
          <p:nvPr userDrawn="1"/>
        </p:nvSpPr>
        <p:spPr>
          <a:xfrm>
            <a:off x="7831818" y="4937526"/>
            <a:ext cx="879734" cy="117889"/>
          </a:xfrm>
          <a:prstGeom prst="rect">
            <a:avLst/>
          </a:prstGeom>
          <a:solidFill>
            <a:srgbClr val="2F2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5D703E0-D350-2248-B2F3-711DDFF167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68" y="4450901"/>
            <a:ext cx="899191" cy="411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A81583C-F7F4-ED4B-BFB2-B35F6B5DD468}"/>
              </a:ext>
            </a:extLst>
          </p:cNvPr>
          <p:cNvSpPr/>
          <p:nvPr userDrawn="1"/>
        </p:nvSpPr>
        <p:spPr>
          <a:xfrm>
            <a:off x="0" y="5029734"/>
            <a:ext cx="9144000" cy="113771"/>
          </a:xfrm>
          <a:prstGeom prst="rect">
            <a:avLst/>
          </a:prstGeom>
          <a:solidFill>
            <a:srgbClr val="2F2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6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BA9EF04-7530-874A-902D-592C4BCD3814}"/>
              </a:ext>
            </a:extLst>
          </p:cNvPr>
          <p:cNvSpPr/>
          <p:nvPr userDrawn="1"/>
        </p:nvSpPr>
        <p:spPr>
          <a:xfrm>
            <a:off x="7831818" y="4937526"/>
            <a:ext cx="879734" cy="117889"/>
          </a:xfrm>
          <a:prstGeom prst="rect">
            <a:avLst/>
          </a:prstGeom>
          <a:solidFill>
            <a:srgbClr val="2F2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5D703E0-D350-2248-B2F3-711DDFF167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68" y="4450901"/>
            <a:ext cx="899191" cy="4112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A81583C-F7F4-ED4B-BFB2-B35F6B5DD468}"/>
              </a:ext>
            </a:extLst>
          </p:cNvPr>
          <p:cNvSpPr/>
          <p:nvPr userDrawn="1"/>
        </p:nvSpPr>
        <p:spPr>
          <a:xfrm>
            <a:off x="0" y="5029734"/>
            <a:ext cx="9144000" cy="113771"/>
          </a:xfrm>
          <a:prstGeom prst="rect">
            <a:avLst/>
          </a:prstGeom>
          <a:solidFill>
            <a:srgbClr val="2F2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9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71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17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31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22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4C2FA-0D5E-4858-A53E-7C6D46E22B04}" type="datetimeFigureOut">
              <a:rPr lang="en-GB" smtClean="0"/>
              <a:t>26/05/2020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E681-E589-4F79-B16B-2873B6EC99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85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D022707-D21D-7F4A-9598-B207EE0793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125" y="74797"/>
            <a:ext cx="4632099" cy="4945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2071392"/>
            <a:ext cx="2304256" cy="1138755"/>
          </a:xfrm>
          <a:prstGeom prst="rect">
            <a:avLst/>
          </a:prstGeom>
          <a:noFill/>
        </p:spPr>
        <p:txBody>
          <a:bodyPr wrap="square" lIns="91420" tIns="45711" rIns="91420" bIns="45711" rtlCol="0">
            <a:spAutoFit/>
          </a:bodyPr>
          <a:lstStyle/>
          <a:p>
            <a:pPr algn="ctr"/>
            <a:r>
              <a:rPr lang="en-GB" sz="3200" b="1" dirty="0">
                <a:solidFill>
                  <a:srgbClr val="25247A"/>
                </a:solidFill>
                <a:latin typeface="+mj-lt"/>
                <a:cs typeface="Arial" panose="020B0604020202020204" pitchFamily="34" charset="0"/>
              </a:rPr>
              <a:t>Economy Board </a:t>
            </a:r>
            <a:r>
              <a:rPr lang="en-GB" sz="3600" b="1" dirty="0" smtClean="0">
                <a:solidFill>
                  <a:srgbClr val="25247A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GB" sz="3600" b="1" dirty="0">
              <a:solidFill>
                <a:srgbClr val="25247A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573CF41-CAB0-D64D-984A-A395E6067F0E}"/>
              </a:ext>
            </a:extLst>
          </p:cNvPr>
          <p:cNvSpPr/>
          <p:nvPr/>
        </p:nvSpPr>
        <p:spPr>
          <a:xfrm>
            <a:off x="5076055" y="1491630"/>
            <a:ext cx="3595765" cy="12003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en-GB" sz="3600" b="1">
                <a:solidFill>
                  <a:srgbClr val="002060"/>
                </a:solidFill>
                <a:cs typeface="Arial" panose="020B0604020202020204" pitchFamily="34" charset="0"/>
              </a:rPr>
              <a:t>Tuesday </a:t>
            </a:r>
            <a:r>
              <a:rPr lang="en-GB" sz="3600" b="1" smtClean="0">
                <a:solidFill>
                  <a:srgbClr val="002060"/>
                </a:solidFill>
                <a:cs typeface="Arial" panose="020B0604020202020204" pitchFamily="34" charset="0"/>
              </a:rPr>
              <a:t>26 </a:t>
            </a:r>
            <a:r>
              <a:rPr lang="en-GB" sz="3600" b="1" dirty="0">
                <a:solidFill>
                  <a:srgbClr val="002060"/>
                </a:solidFill>
                <a:cs typeface="Arial" panose="020B0604020202020204" pitchFamily="34" charset="0"/>
              </a:rPr>
              <a:t>May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B523C3A-104C-8C4C-8CE5-B278FC98B567}"/>
              </a:ext>
            </a:extLst>
          </p:cNvPr>
          <p:cNvSpPr/>
          <p:nvPr/>
        </p:nvSpPr>
        <p:spPr>
          <a:xfrm>
            <a:off x="0" y="-20538"/>
            <a:ext cx="9144000" cy="267494"/>
          </a:xfrm>
          <a:prstGeom prst="rect">
            <a:avLst/>
          </a:prstGeom>
          <a:solidFill>
            <a:srgbClr val="252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GB" sz="1400" dirty="0">
                <a:latin typeface="+mj-lt"/>
                <a:cs typeface="Arial" panose="020B0604020202020204" pitchFamily="34" charset="0"/>
              </a:rPr>
              <a:t>Welcome and logistics </a:t>
            </a:r>
          </a:p>
        </p:txBody>
      </p:sp>
    </p:spTree>
    <p:extLst>
      <p:ext uri="{BB962C8B-B14F-4D97-AF65-F5344CB8AC3E}">
        <p14:creationId xmlns:p14="http://schemas.microsoft.com/office/powerpoint/2010/main" val="113890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75173"/>
            <a:ext cx="8229600" cy="740393"/>
          </a:xfrm>
          <a:prstGeom prst="rect">
            <a:avLst/>
          </a:prstGeom>
        </p:spPr>
        <p:txBody>
          <a:bodyPr lIns="91438" tIns="45719" rIns="91438" bIns="45719"/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002060"/>
                </a:solidFill>
              </a:rPr>
              <a:t>Workshop 1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31590"/>
            <a:ext cx="8229600" cy="3751065"/>
          </a:xfrm>
          <a:prstGeom prst="rect">
            <a:avLst/>
          </a:prstGeom>
        </p:spPr>
        <p:txBody>
          <a:bodyPr lIns="91438" tIns="45719" rIns="91438" bIns="45719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CD50D4-2F5D-6145-8E45-81EECD4C4FEB}"/>
              </a:ext>
            </a:extLst>
          </p:cNvPr>
          <p:cNvSpPr/>
          <p:nvPr/>
        </p:nvSpPr>
        <p:spPr>
          <a:xfrm>
            <a:off x="0" y="-25400"/>
            <a:ext cx="9144000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GB" sz="1400" dirty="0">
                <a:latin typeface="+mj-lt"/>
                <a:cs typeface="Arial" panose="020B0604020202020204" pitchFamily="34" charset="0"/>
              </a:rPr>
              <a:t>City update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5566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189">
              <a:spcBef>
                <a:spcPts val="600"/>
              </a:spcBef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#BristolOneCity              @BristolOneCity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221" y="86329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1</a:t>
            </a:r>
            <a:r>
              <a:rPr lang="en-GB" sz="1600" b="1" dirty="0"/>
              <a:t>) What does recovery mean to you and what is the role of the economy in this?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There is still lots of coping going on rather than recovery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Going back to a new normal and tackling inequalities that have been exposed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Ensuring businesses have a positive impact on sustainability and inclusivity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Need to support young and marginalised people into the job market</a:t>
            </a:r>
            <a:r>
              <a:rPr lang="en-GB" sz="1600" dirty="0"/>
              <a:t> </a:t>
            </a:r>
            <a:r>
              <a:rPr lang="en-GB" sz="1600" dirty="0" smtClean="0"/>
              <a:t>- particularly through skills and training</a:t>
            </a:r>
          </a:p>
          <a:p>
            <a:endParaRPr lang="en-GB" sz="1600" dirty="0"/>
          </a:p>
          <a:p>
            <a:r>
              <a:rPr lang="en-GB" sz="1600" b="1" dirty="0" smtClean="0"/>
              <a:t>2</a:t>
            </a:r>
            <a:r>
              <a:rPr lang="en-GB" sz="1600" b="1" dirty="0"/>
              <a:t>) What will be the biggest differences we will see in a post COVID-19 city and economy? (e.g. ways of working, the high street, transport needs etc.)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Transport changes with opportunity to fast forward modal shift in walking and cycling and associated health benefits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 streets will be significantly impacted as more people see the ease of shopping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Large scale changes to retail practices and home working will be more agile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There will be an larger need to tackle inequality and provide opportunities for unemployed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Need to consider visitor economy and protect our city’s strengths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2796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7574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3) What are the levers needed for us to deliver the One City 2050 vision* post COVID-19 and what do we have within our control?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City Plan and One City Approach are will help to ensure inclusivity and sustainability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we use the City Values to bring different organisations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Our diverse and young population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Our carbon neutral ambitions can unlock new opportunities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Move from GDP to wellbeing and focusing on broader agendas like the SDGs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Utilise our current strengths around in education, inclusion and employment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Realism about what we can and can’t solve as a city and lobbying to national government to ensure any stimuli are provided appropriately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175173"/>
            <a:ext cx="8229600" cy="740393"/>
          </a:xfrm>
          <a:prstGeom prst="rect">
            <a:avLst/>
          </a:prstGeom>
        </p:spPr>
        <p:txBody>
          <a:bodyPr lIns="91438" tIns="45719" rIns="91438" bIns="45719"/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002060"/>
                </a:solidFill>
              </a:rPr>
              <a:t>Workshop 1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CD50D4-2F5D-6145-8E45-81EECD4C4FEB}"/>
              </a:ext>
            </a:extLst>
          </p:cNvPr>
          <p:cNvSpPr/>
          <p:nvPr/>
        </p:nvSpPr>
        <p:spPr>
          <a:xfrm>
            <a:off x="0" y="-25400"/>
            <a:ext cx="9144000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GB" sz="1400" dirty="0">
                <a:latin typeface="+mj-lt"/>
                <a:cs typeface="Arial" panose="020B0604020202020204" pitchFamily="34" charset="0"/>
              </a:rPr>
              <a:t>City update</a:t>
            </a:r>
          </a:p>
        </p:txBody>
      </p:sp>
    </p:spTree>
    <p:extLst>
      <p:ext uri="{BB962C8B-B14F-4D97-AF65-F5344CB8AC3E}">
        <p14:creationId xmlns:p14="http://schemas.microsoft.com/office/powerpoint/2010/main" val="82019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B523C3A-104C-8C4C-8CE5-B278FC98B567}"/>
              </a:ext>
            </a:extLst>
          </p:cNvPr>
          <p:cNvSpPr/>
          <p:nvPr/>
        </p:nvSpPr>
        <p:spPr>
          <a:xfrm>
            <a:off x="0" y="-20538"/>
            <a:ext cx="9144000" cy="267494"/>
          </a:xfrm>
          <a:prstGeom prst="rect">
            <a:avLst/>
          </a:prstGeom>
          <a:solidFill>
            <a:srgbClr val="252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3950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Workshop 1 Word </a:t>
            </a:r>
            <a:r>
              <a:rPr lang="en-GB" sz="2800" b="1" dirty="0">
                <a:solidFill>
                  <a:srgbClr val="002060"/>
                </a:solidFill>
              </a:rPr>
              <a:t>Cloud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0" t="6602" r="8392" b="4061"/>
          <a:stretch/>
        </p:blipFill>
        <p:spPr>
          <a:xfrm>
            <a:off x="2038005" y="1017431"/>
            <a:ext cx="4838251" cy="3917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5107" y="1707654"/>
            <a:ext cx="220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2060"/>
                </a:solidFill>
              </a:rPr>
              <a:t>What one word describes how you feel after this workshop?</a:t>
            </a:r>
            <a:endParaRPr lang="en-GB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75173"/>
            <a:ext cx="8229600" cy="740393"/>
          </a:xfrm>
          <a:prstGeom prst="rect">
            <a:avLst/>
          </a:prstGeom>
        </p:spPr>
        <p:txBody>
          <a:bodyPr lIns="91438" tIns="45719" rIns="91438" bIns="45719"/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002060"/>
                </a:solidFill>
              </a:rPr>
              <a:t>Workshop 2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131590"/>
            <a:ext cx="8229600" cy="3751065"/>
          </a:xfrm>
          <a:prstGeom prst="rect">
            <a:avLst/>
          </a:prstGeom>
        </p:spPr>
        <p:txBody>
          <a:bodyPr lIns="91438" tIns="45719" rIns="91438" bIns="45719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CD50D4-2F5D-6145-8E45-81EECD4C4FEB}"/>
              </a:ext>
            </a:extLst>
          </p:cNvPr>
          <p:cNvSpPr/>
          <p:nvPr/>
        </p:nvSpPr>
        <p:spPr>
          <a:xfrm>
            <a:off x="0" y="-25400"/>
            <a:ext cx="9144000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GB" sz="1400" dirty="0">
                <a:latin typeface="+mj-lt"/>
                <a:cs typeface="Arial" panose="020B0604020202020204" pitchFamily="34" charset="0"/>
              </a:rPr>
              <a:t>City update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5566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189">
              <a:spcBef>
                <a:spcPts val="600"/>
              </a:spcBef>
            </a:pPr>
            <a:r>
              <a:rPr lang="en-GB" dirty="0">
                <a:solidFill>
                  <a:srgbClr val="002060"/>
                </a:solidFill>
                <a:cs typeface="Arial" panose="020B0604020202020204" pitchFamily="34" charset="0"/>
              </a:rPr>
              <a:t>#BristolOneCity              @BristolOneCity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221" y="863296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 smtClean="0"/>
              <a:t>What </a:t>
            </a:r>
            <a:r>
              <a:rPr lang="en-GB" sz="1600" b="1" dirty="0"/>
              <a:t>are the top three challenges for your economic sector?* (now, in a social distancing model, upon lifting of lock-down – noting that timing will be critical for some)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Confidence in the city and the economy leading to issues in long term planning, returning to work, public transport usage, drops in sales and demand for business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Inequality and social inclusion – ability to work from home (low income workers), access to resources (e.g. laptops)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Cash flow, and supply chains, accessing innovation and investment capital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Challenges of working from home and reopening while maintaining social distancing  </a:t>
            </a:r>
          </a:p>
          <a:p>
            <a:pPr lvl="0"/>
            <a:r>
              <a:rPr lang="en-GB" sz="1600" b="1" dirty="0" smtClean="0"/>
              <a:t>What </a:t>
            </a:r>
            <a:r>
              <a:rPr lang="en-GB" sz="1600" b="1" dirty="0"/>
              <a:t>are the top three enablers for your sector to recover? (noting city, regional and national levers and spans of control</a:t>
            </a:r>
            <a:r>
              <a:rPr lang="en-GB" sz="1600" b="1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Strong leadership – already demonstrated through One City Approach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Digital flexibility around working habits, education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Closer working between employers and schools around returning to work and education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Banks and mortgage companies delaying repayments – changes in legislation required </a:t>
            </a:r>
          </a:p>
        </p:txBody>
      </p:sp>
    </p:spTree>
    <p:extLst>
      <p:ext uri="{BB962C8B-B14F-4D97-AF65-F5344CB8AC3E}">
        <p14:creationId xmlns:p14="http://schemas.microsoft.com/office/powerpoint/2010/main" val="38416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7155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/>
              <a:t>What are the top three enablers for your sector to recover? (noting city, regional and national levers and spans of control</a:t>
            </a:r>
            <a:r>
              <a:rPr lang="en-GB" sz="1600" b="1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Businesses working to ensure they provide social good, prioritising support for those that do and pushing organisations to use SDGs in build back approaches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Integration of approaches with </a:t>
            </a:r>
            <a:r>
              <a:rPr lang="en-GB" sz="1600" dirty="0" smtClean="0"/>
              <a:t>health </a:t>
            </a:r>
            <a:r>
              <a:rPr lang="en-GB" sz="1600" dirty="0"/>
              <a:t>and social care working closer with VCSE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Cash and national subsidies to support digital, tech, transport, communication, </a:t>
            </a:r>
            <a:r>
              <a:rPr lang="en-GB" sz="1600" dirty="0" smtClean="0"/>
              <a:t>media</a:t>
            </a:r>
            <a:endParaRPr lang="en-GB" sz="1600" dirty="0"/>
          </a:p>
          <a:p>
            <a:pPr lvl="0"/>
            <a:r>
              <a:rPr lang="en-GB" sz="1600" b="1" dirty="0"/>
              <a:t>What are the top three ways that it could move beyond where it was before? </a:t>
            </a:r>
            <a:endParaRPr lang="en-GB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Modern methods of construction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Holistically addressing issues through interconnected approaches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Use of the SDGs as a way of sharing and learning internationally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Ensuring we upskill and reskill appropriated – particularly using education as a social enabler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Opportunity to decentralise from London – focusing on inward investment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Ensuring we use tech and agile working to benefit everyone going forward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Developing the South West as a Low-carbon hub global (particularly aerospace)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Using virtual approaches to reopening and continuing Bristol’s cultural and creative excellence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175173"/>
            <a:ext cx="8229600" cy="740393"/>
          </a:xfrm>
          <a:prstGeom prst="rect">
            <a:avLst/>
          </a:prstGeom>
        </p:spPr>
        <p:txBody>
          <a:bodyPr lIns="91438" tIns="45719" rIns="91438" bIns="45719"/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rgbClr val="002060"/>
                </a:solidFill>
              </a:rPr>
              <a:t>Workshop 2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CD50D4-2F5D-6145-8E45-81EECD4C4FEB}"/>
              </a:ext>
            </a:extLst>
          </p:cNvPr>
          <p:cNvSpPr/>
          <p:nvPr/>
        </p:nvSpPr>
        <p:spPr>
          <a:xfrm>
            <a:off x="0" y="-25400"/>
            <a:ext cx="9144000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GB" sz="1400" dirty="0">
                <a:latin typeface="+mj-lt"/>
                <a:cs typeface="Arial" panose="020B0604020202020204" pitchFamily="34" charset="0"/>
              </a:rPr>
              <a:t>City update</a:t>
            </a:r>
          </a:p>
        </p:txBody>
      </p:sp>
    </p:spTree>
    <p:extLst>
      <p:ext uri="{BB962C8B-B14F-4D97-AF65-F5344CB8AC3E}">
        <p14:creationId xmlns:p14="http://schemas.microsoft.com/office/powerpoint/2010/main" val="388070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B523C3A-104C-8C4C-8CE5-B278FC98B567}"/>
              </a:ext>
            </a:extLst>
          </p:cNvPr>
          <p:cNvSpPr/>
          <p:nvPr/>
        </p:nvSpPr>
        <p:spPr>
          <a:xfrm>
            <a:off x="0" y="-20538"/>
            <a:ext cx="9144000" cy="267494"/>
          </a:xfrm>
          <a:prstGeom prst="rect">
            <a:avLst/>
          </a:prstGeom>
          <a:solidFill>
            <a:srgbClr val="252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GB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3950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Workshop 2 Word </a:t>
            </a:r>
            <a:r>
              <a:rPr lang="en-GB" sz="2800" b="1" dirty="0">
                <a:solidFill>
                  <a:srgbClr val="002060"/>
                </a:solidFill>
              </a:rPr>
              <a:t>Cloud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0" t="6602" r="10690" b="5287"/>
          <a:stretch/>
        </p:blipFill>
        <p:spPr>
          <a:xfrm>
            <a:off x="2375845" y="771550"/>
            <a:ext cx="4892058" cy="40999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5107" y="1707654"/>
            <a:ext cx="220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2060"/>
                </a:solidFill>
              </a:rPr>
              <a:t>What one word would you like to describe Bristol in 10 years time</a:t>
            </a:r>
            <a:endParaRPr lang="en-GB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4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0CB80A95C97449B8BE08F06EA9C6B7" ma:contentTypeVersion="6" ma:contentTypeDescription="Create a new document." ma:contentTypeScope="" ma:versionID="ebe89cad4b351ef2d34b68900edf26c0">
  <xsd:schema xmlns:xsd="http://www.w3.org/2001/XMLSchema" xmlns:xs="http://www.w3.org/2001/XMLSchema" xmlns:p="http://schemas.microsoft.com/office/2006/metadata/properties" xmlns:ns2="d11c35e5-8154-442b-b67e-9d78ac4d2c45" targetNamespace="http://schemas.microsoft.com/office/2006/metadata/properties" ma:root="true" ma:fieldsID="0c9f12236e9f795932f95f9c4412da8b" ns2:_="">
    <xsd:import namespace="d11c35e5-8154-442b-b67e-9d78ac4d2c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c35e5-8154-442b-b67e-9d78ac4d2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D0566F-A56E-4FC5-8D05-EDF37ED1B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1c35e5-8154-442b-b67e-9d78ac4d2c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EB2C4A-BBB8-4EC4-9871-9391736141E3}">
  <ds:schemaRefs>
    <ds:schemaRef ds:uri="http://purl.org/dc/terms/"/>
    <ds:schemaRef ds:uri="http://purl.org/dc/dcmitype/"/>
    <ds:schemaRef ds:uri="http://purl.org/dc/elements/1.1/"/>
    <ds:schemaRef ds:uri="d11c35e5-8154-442b-b67e-9d78ac4d2c4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9AFDA4-F01A-41DD-BAAD-55A749F57E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601</Words>
  <Application>Microsoft Office PowerPoint</Application>
  <PresentationFormat>On-screen Show (16:9)</PresentationFormat>
  <Paragraphs>66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Bristol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£500,000 in additional funding secured over 5 years, to implement a new Carer Wellbeing Service.</dc:title>
  <dc:creator>Taylor Meagher</dc:creator>
  <cp:lastModifiedBy>Allan Macleod</cp:lastModifiedBy>
  <cp:revision>319</cp:revision>
  <cp:lastPrinted>2019-07-04T18:36:13Z</cp:lastPrinted>
  <dcterms:created xsi:type="dcterms:W3CDTF">2018-12-18T10:30:25Z</dcterms:created>
  <dcterms:modified xsi:type="dcterms:W3CDTF">2020-05-26T10:59:10Z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0x010100360CB80A95C97449B8BE08F06EA9C6B7</vt:lpwstr>
  </property>
  <property fmtid="{D5CDD505-2E9C-101B-9397-08002B2CF9AE}" pid="3" name="TaxKeyword">
    <vt:lpwstr/>
  </property>
</Properties>
</file>