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5" r:id="rId2"/>
    <p:sldId id="612" r:id="rId3"/>
    <p:sldId id="611" r:id="rId4"/>
    <p:sldId id="308" r:id="rId5"/>
    <p:sldId id="610" r:id="rId6"/>
    <p:sldId id="542" r:id="rId7"/>
    <p:sldId id="515" r:id="rId8"/>
    <p:sldId id="1168" r:id="rId9"/>
    <p:sldId id="621" r:id="rId10"/>
    <p:sldId id="649" r:id="rId11"/>
    <p:sldId id="650" r:id="rId12"/>
    <p:sldId id="684" r:id="rId13"/>
    <p:sldId id="651" r:id="rId14"/>
    <p:sldId id="567" r:id="rId15"/>
    <p:sldId id="620" r:id="rId16"/>
    <p:sldId id="643" r:id="rId17"/>
    <p:sldId id="62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'indicator 1'!$A$26</c:f>
              <c:strCache>
                <c:ptCount val="1"/>
                <c:pt idx="0">
                  <c:v>White</c:v>
                </c:pt>
              </c:strCache>
            </c:strRef>
          </c:tx>
          <c:invertIfNegative val="0"/>
          <c:cat>
            <c:strRef>
              <c:f>'indicator 1'!$B$25:$O$25</c:f>
              <c:strCache>
                <c:ptCount val="14"/>
                <c:pt idx="0">
                  <c:v>Under band 1</c:v>
                </c:pt>
                <c:pt idx="1">
                  <c:v>Band 1</c:v>
                </c:pt>
                <c:pt idx="2">
                  <c:v>Band 2</c:v>
                </c:pt>
                <c:pt idx="3">
                  <c:v>Band 3</c:v>
                </c:pt>
                <c:pt idx="4">
                  <c:v>Band 4</c:v>
                </c:pt>
                <c:pt idx="5">
                  <c:v>Band 5</c:v>
                </c:pt>
                <c:pt idx="6">
                  <c:v>Band 6</c:v>
                </c:pt>
                <c:pt idx="7">
                  <c:v>Band 7</c:v>
                </c:pt>
                <c:pt idx="8">
                  <c:v>Band 8a</c:v>
                </c:pt>
                <c:pt idx="9">
                  <c:v>Band 8b</c:v>
                </c:pt>
                <c:pt idx="10">
                  <c:v>Band 8c</c:v>
                </c:pt>
                <c:pt idx="11">
                  <c:v>Band 8d</c:v>
                </c:pt>
                <c:pt idx="12">
                  <c:v>Band  9</c:v>
                </c:pt>
                <c:pt idx="13">
                  <c:v>VSM</c:v>
                </c:pt>
              </c:strCache>
            </c:strRef>
          </c:cat>
          <c:val>
            <c:numRef>
              <c:f>'indicator 1'!$B$26:$O$26</c:f>
              <c:numCache>
                <c:formatCode>0.0%</c:formatCode>
                <c:ptCount val="14"/>
                <c:pt idx="0">
                  <c:v>7.8125E-2</c:v>
                </c:pt>
                <c:pt idx="1">
                  <c:v>0.23841463414634145</c:v>
                </c:pt>
                <c:pt idx="2">
                  <c:v>0.36626772815943481</c:v>
                </c:pt>
                <c:pt idx="3">
                  <c:v>0.44639525426972204</c:v>
                </c:pt>
                <c:pt idx="4">
                  <c:v>0.55818627143126298</c:v>
                </c:pt>
                <c:pt idx="5">
                  <c:v>0.45724273415381061</c:v>
                </c:pt>
                <c:pt idx="6">
                  <c:v>0.52260292898590766</c:v>
                </c:pt>
                <c:pt idx="7">
                  <c:v>0.62677056698729661</c:v>
                </c:pt>
                <c:pt idx="8">
                  <c:v>0.70134680134680139</c:v>
                </c:pt>
                <c:pt idx="9">
                  <c:v>0.74844368986983589</c:v>
                </c:pt>
                <c:pt idx="10">
                  <c:v>0.79423868312757206</c:v>
                </c:pt>
                <c:pt idx="11">
                  <c:v>0.81863979848866497</c:v>
                </c:pt>
                <c:pt idx="12">
                  <c:v>0.80273972602739729</c:v>
                </c:pt>
                <c:pt idx="13">
                  <c:v>0.82732447817836807</c:v>
                </c:pt>
              </c:numCache>
            </c:numRef>
          </c:val>
          <c:extLst>
            <c:ext xmlns:c16="http://schemas.microsoft.com/office/drawing/2014/chart" uri="{C3380CC4-5D6E-409C-BE32-E72D297353CC}">
              <c16:uniqueId val="{00000000-C1B2-43D3-91BB-43802C65FA81}"/>
            </c:ext>
          </c:extLst>
        </c:ser>
        <c:ser>
          <c:idx val="1"/>
          <c:order val="1"/>
          <c:tx>
            <c:strRef>
              <c:f>'indicator 1'!$A$27</c:f>
              <c:strCache>
                <c:ptCount val="1"/>
                <c:pt idx="0">
                  <c:v>BME</c:v>
                </c:pt>
              </c:strCache>
            </c:strRef>
          </c:tx>
          <c:invertIfNegative val="0"/>
          <c:cat>
            <c:strRef>
              <c:f>'indicator 1'!$B$25:$O$25</c:f>
              <c:strCache>
                <c:ptCount val="14"/>
                <c:pt idx="0">
                  <c:v>Under band 1</c:v>
                </c:pt>
                <c:pt idx="1">
                  <c:v>Band 1</c:v>
                </c:pt>
                <c:pt idx="2">
                  <c:v>Band 2</c:v>
                </c:pt>
                <c:pt idx="3">
                  <c:v>Band 3</c:v>
                </c:pt>
                <c:pt idx="4">
                  <c:v>Band 4</c:v>
                </c:pt>
                <c:pt idx="5">
                  <c:v>Band 5</c:v>
                </c:pt>
                <c:pt idx="6">
                  <c:v>Band 6</c:v>
                </c:pt>
                <c:pt idx="7">
                  <c:v>Band 7</c:v>
                </c:pt>
                <c:pt idx="8">
                  <c:v>Band 8a</c:v>
                </c:pt>
                <c:pt idx="9">
                  <c:v>Band 8b</c:v>
                </c:pt>
                <c:pt idx="10">
                  <c:v>Band 8c</c:v>
                </c:pt>
                <c:pt idx="11">
                  <c:v>Band 8d</c:v>
                </c:pt>
                <c:pt idx="12">
                  <c:v>Band  9</c:v>
                </c:pt>
                <c:pt idx="13">
                  <c:v>VSM</c:v>
                </c:pt>
              </c:strCache>
            </c:strRef>
          </c:cat>
          <c:val>
            <c:numRef>
              <c:f>'indicator 1'!$B$27:$O$27</c:f>
              <c:numCache>
                <c:formatCode>0.0%</c:formatCode>
                <c:ptCount val="14"/>
                <c:pt idx="0">
                  <c:v>0.265625</c:v>
                </c:pt>
                <c:pt idx="1">
                  <c:v>0.64573170731707319</c:v>
                </c:pt>
                <c:pt idx="2">
                  <c:v>0.58032372014551592</c:v>
                </c:pt>
                <c:pt idx="3">
                  <c:v>0.49614887815146153</c:v>
                </c:pt>
                <c:pt idx="4">
                  <c:v>0.38805501475852539</c:v>
                </c:pt>
                <c:pt idx="5">
                  <c:v>0.48757728086901253</c:v>
                </c:pt>
                <c:pt idx="6">
                  <c:v>0.43376623376623374</c:v>
                </c:pt>
                <c:pt idx="7">
                  <c:v>0.33373919396079388</c:v>
                </c:pt>
                <c:pt idx="8">
                  <c:v>0.26329966329966331</c:v>
                </c:pt>
                <c:pt idx="9">
                  <c:v>0.21279003961516696</c:v>
                </c:pt>
                <c:pt idx="10">
                  <c:v>0.16512345679012347</c:v>
                </c:pt>
                <c:pt idx="11">
                  <c:v>0.12846347607052896</c:v>
                </c:pt>
                <c:pt idx="12">
                  <c:v>0.14246575342465753</c:v>
                </c:pt>
                <c:pt idx="13">
                  <c:v>9.4876660341555979E-2</c:v>
                </c:pt>
              </c:numCache>
            </c:numRef>
          </c:val>
          <c:extLst>
            <c:ext xmlns:c16="http://schemas.microsoft.com/office/drawing/2014/chart" uri="{C3380CC4-5D6E-409C-BE32-E72D297353CC}">
              <c16:uniqueId val="{00000001-C1B2-43D3-91BB-43802C65FA81}"/>
            </c:ext>
          </c:extLst>
        </c:ser>
        <c:dLbls>
          <c:showLegendKey val="0"/>
          <c:showVal val="0"/>
          <c:showCatName val="0"/>
          <c:showSerName val="0"/>
          <c:showPercent val="0"/>
          <c:showBubbleSize val="0"/>
        </c:dLbls>
        <c:gapWidth val="150"/>
        <c:axId val="210925440"/>
        <c:axId val="210926976"/>
      </c:barChart>
      <c:catAx>
        <c:axId val="210925440"/>
        <c:scaling>
          <c:orientation val="minMax"/>
        </c:scaling>
        <c:delete val="0"/>
        <c:axPos val="b"/>
        <c:numFmt formatCode="General" sourceLinked="0"/>
        <c:majorTickMark val="out"/>
        <c:minorTickMark val="none"/>
        <c:tickLblPos val="nextTo"/>
        <c:crossAx val="210926976"/>
        <c:crosses val="autoZero"/>
        <c:auto val="1"/>
        <c:lblAlgn val="ctr"/>
        <c:lblOffset val="100"/>
        <c:noMultiLvlLbl val="0"/>
      </c:catAx>
      <c:valAx>
        <c:axId val="210926976"/>
        <c:scaling>
          <c:orientation val="minMax"/>
        </c:scaling>
        <c:delete val="0"/>
        <c:axPos val="l"/>
        <c:majorGridlines/>
        <c:numFmt formatCode="0.0%" sourceLinked="1"/>
        <c:majorTickMark val="out"/>
        <c:minorTickMark val="none"/>
        <c:tickLblPos val="nextTo"/>
        <c:crossAx val="210925440"/>
        <c:crosses val="autoZero"/>
        <c:crossBetween val="between"/>
      </c:valAx>
    </c:plotArea>
    <c:legend>
      <c:legendPos val="r"/>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12B28B-7BE8-42D0-B0E6-0F8E9B62FD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9868E289-5A62-49C5-B48E-75726B12C784}">
      <dgm:prSet phldrT="[Text]"/>
      <dgm:spPr/>
      <dgm:t>
        <a:bodyPr/>
        <a:lstStyle/>
        <a:p>
          <a:r>
            <a:rPr lang="en-GB" b="1" dirty="0"/>
            <a:t>Indicator 1</a:t>
          </a:r>
        </a:p>
      </dgm:t>
    </dgm:pt>
    <dgm:pt modelId="{2747EB56-C81F-4DCC-A353-1FE3EA25B69B}" type="parTrans" cxnId="{4DDDE19E-49BD-4431-9621-74A5983D1740}">
      <dgm:prSet/>
      <dgm:spPr/>
      <dgm:t>
        <a:bodyPr/>
        <a:lstStyle/>
        <a:p>
          <a:endParaRPr lang="en-GB"/>
        </a:p>
      </dgm:t>
    </dgm:pt>
    <dgm:pt modelId="{33FA2ABD-BC27-4A7D-ACE0-CA5AD6197CD8}" type="sibTrans" cxnId="{4DDDE19E-49BD-4431-9621-74A5983D1740}">
      <dgm:prSet/>
      <dgm:spPr/>
      <dgm:t>
        <a:bodyPr/>
        <a:lstStyle/>
        <a:p>
          <a:endParaRPr lang="en-GB"/>
        </a:p>
      </dgm:t>
    </dgm:pt>
    <dgm:pt modelId="{6B623E5A-619E-4482-A90D-66A1CD10F0E7}">
      <dgm:prSet phldrT="[Text]" custT="1"/>
      <dgm:spPr/>
      <dgm:t>
        <a:bodyPr/>
        <a:lstStyle/>
        <a:p>
          <a:r>
            <a:rPr lang="en-GB" sz="1050" dirty="0"/>
            <a:t>Percentage of staff in each of the AfC Bands 1-9 or Medical and Dental subgroups and VSM compared with the percentage of staff in the overall workforce </a:t>
          </a:r>
        </a:p>
      </dgm:t>
    </dgm:pt>
    <dgm:pt modelId="{A518427C-ECE4-49E5-9226-9E8036FA033F}" type="parTrans" cxnId="{74FE1138-5E54-4847-A65E-DBBE02911898}">
      <dgm:prSet/>
      <dgm:spPr/>
      <dgm:t>
        <a:bodyPr/>
        <a:lstStyle/>
        <a:p>
          <a:endParaRPr lang="en-GB"/>
        </a:p>
      </dgm:t>
    </dgm:pt>
    <dgm:pt modelId="{DCBA5567-A2A3-49AF-840F-2A3E49F37530}" type="sibTrans" cxnId="{74FE1138-5E54-4847-A65E-DBBE02911898}">
      <dgm:prSet/>
      <dgm:spPr/>
      <dgm:t>
        <a:bodyPr/>
        <a:lstStyle/>
        <a:p>
          <a:endParaRPr lang="en-GB"/>
        </a:p>
      </dgm:t>
    </dgm:pt>
    <dgm:pt modelId="{18D1D13C-0317-47D6-9807-F84051454C95}">
      <dgm:prSet phldrT="[Text]"/>
      <dgm:spPr/>
      <dgm:t>
        <a:bodyPr/>
        <a:lstStyle/>
        <a:p>
          <a:r>
            <a:rPr lang="en-GB" b="1" dirty="0"/>
            <a:t>Indicator 2</a:t>
          </a:r>
        </a:p>
      </dgm:t>
    </dgm:pt>
    <dgm:pt modelId="{410776C9-D2C7-4C79-9C8A-B3803775F166}" type="parTrans" cxnId="{DE1041F6-A2E9-4996-B619-B7AF0579BBDC}">
      <dgm:prSet/>
      <dgm:spPr/>
      <dgm:t>
        <a:bodyPr/>
        <a:lstStyle/>
        <a:p>
          <a:endParaRPr lang="en-GB"/>
        </a:p>
      </dgm:t>
    </dgm:pt>
    <dgm:pt modelId="{29C25D4E-130A-4A4F-9BF1-C0CC2ACD73D9}" type="sibTrans" cxnId="{DE1041F6-A2E9-4996-B619-B7AF0579BBDC}">
      <dgm:prSet/>
      <dgm:spPr/>
      <dgm:t>
        <a:bodyPr/>
        <a:lstStyle/>
        <a:p>
          <a:endParaRPr lang="en-GB"/>
        </a:p>
      </dgm:t>
    </dgm:pt>
    <dgm:pt modelId="{54F8A61E-DCAB-4315-A17F-F540684314FD}">
      <dgm:prSet phldrT="[Text]" custT="1"/>
      <dgm:spPr/>
      <dgm:t>
        <a:bodyPr/>
        <a:lstStyle/>
        <a:p>
          <a:r>
            <a:rPr lang="en-GB" sz="1050" dirty="0">
              <a:effectLst/>
            </a:rPr>
            <a:t>Relative likelihood of BME staff being appointed from shortlisting compared to that of white staff being appointed from shortlisting across all posts</a:t>
          </a:r>
          <a:endParaRPr lang="en-GB" sz="1050" dirty="0"/>
        </a:p>
      </dgm:t>
    </dgm:pt>
    <dgm:pt modelId="{88433343-3E6E-44F4-9C46-AFE178D7CAF6}" type="parTrans" cxnId="{BF14290A-9DAF-448F-8F61-BB1D73350634}">
      <dgm:prSet/>
      <dgm:spPr/>
      <dgm:t>
        <a:bodyPr/>
        <a:lstStyle/>
        <a:p>
          <a:endParaRPr lang="en-GB"/>
        </a:p>
      </dgm:t>
    </dgm:pt>
    <dgm:pt modelId="{0E3DCD02-9F43-4F92-BA08-28FE38667160}" type="sibTrans" cxnId="{BF14290A-9DAF-448F-8F61-BB1D73350634}">
      <dgm:prSet/>
      <dgm:spPr/>
      <dgm:t>
        <a:bodyPr/>
        <a:lstStyle/>
        <a:p>
          <a:endParaRPr lang="en-GB"/>
        </a:p>
      </dgm:t>
    </dgm:pt>
    <dgm:pt modelId="{47749426-1EC1-49A6-9CD8-26D74238DC55}">
      <dgm:prSet phldrT="[Text]"/>
      <dgm:spPr/>
      <dgm:t>
        <a:bodyPr/>
        <a:lstStyle/>
        <a:p>
          <a:r>
            <a:rPr lang="en-GB" b="1" dirty="0"/>
            <a:t>Indicator 3</a:t>
          </a:r>
        </a:p>
      </dgm:t>
    </dgm:pt>
    <dgm:pt modelId="{93AFCAB5-32F5-4C3B-8751-09BCA30301DA}" type="parTrans" cxnId="{C88B398E-132F-4CD2-9570-E24B71250D64}">
      <dgm:prSet/>
      <dgm:spPr/>
      <dgm:t>
        <a:bodyPr/>
        <a:lstStyle/>
        <a:p>
          <a:endParaRPr lang="en-GB"/>
        </a:p>
      </dgm:t>
    </dgm:pt>
    <dgm:pt modelId="{077B4053-29A3-4E07-979C-11D37BC932D5}" type="sibTrans" cxnId="{C88B398E-132F-4CD2-9570-E24B71250D64}">
      <dgm:prSet/>
      <dgm:spPr/>
      <dgm:t>
        <a:bodyPr/>
        <a:lstStyle/>
        <a:p>
          <a:endParaRPr lang="en-GB"/>
        </a:p>
      </dgm:t>
    </dgm:pt>
    <dgm:pt modelId="{4A2F2D78-F9C5-4FCA-8916-954B2F7B1A8E}">
      <dgm:prSet phldrT="[Text]" custT="1"/>
      <dgm:spPr/>
      <dgm:t>
        <a:bodyPr/>
        <a:lstStyle/>
        <a:p>
          <a:r>
            <a:rPr lang="en-GB" sz="1050" dirty="0">
              <a:effectLst/>
            </a:rPr>
            <a:t>Relative likelihood of BME staff entering the formal disciplinary process, compared to that of white staff entering the formal disciplinary process</a:t>
          </a:r>
          <a:endParaRPr lang="en-GB" sz="1050" dirty="0"/>
        </a:p>
      </dgm:t>
    </dgm:pt>
    <dgm:pt modelId="{181BA892-BDD0-4043-8C0C-4939C5645CF0}" type="parTrans" cxnId="{90040C42-98CB-4766-AC28-43140542D842}">
      <dgm:prSet/>
      <dgm:spPr/>
      <dgm:t>
        <a:bodyPr/>
        <a:lstStyle/>
        <a:p>
          <a:endParaRPr lang="en-GB"/>
        </a:p>
      </dgm:t>
    </dgm:pt>
    <dgm:pt modelId="{AE457C7E-2E24-4EEB-BBE8-E64443B3B079}" type="sibTrans" cxnId="{90040C42-98CB-4766-AC28-43140542D842}">
      <dgm:prSet/>
      <dgm:spPr/>
      <dgm:t>
        <a:bodyPr/>
        <a:lstStyle/>
        <a:p>
          <a:endParaRPr lang="en-GB"/>
        </a:p>
      </dgm:t>
    </dgm:pt>
    <dgm:pt modelId="{66EC6714-52D3-4B67-94F4-1D69578DF84F}">
      <dgm:prSet/>
      <dgm:spPr/>
      <dgm:t>
        <a:bodyPr/>
        <a:lstStyle/>
        <a:p>
          <a:r>
            <a:rPr lang="en-GB" b="1" dirty="0"/>
            <a:t>Indicator 4</a:t>
          </a:r>
        </a:p>
      </dgm:t>
    </dgm:pt>
    <dgm:pt modelId="{612E5D3C-1144-4BE7-9E83-E519E2552476}" type="parTrans" cxnId="{4CCE4D0E-3949-4DB7-A850-138931B2DB54}">
      <dgm:prSet/>
      <dgm:spPr/>
      <dgm:t>
        <a:bodyPr/>
        <a:lstStyle/>
        <a:p>
          <a:endParaRPr lang="en-GB"/>
        </a:p>
      </dgm:t>
    </dgm:pt>
    <dgm:pt modelId="{57982C8A-B42E-4CE7-B5DE-0B2A4A070627}" type="sibTrans" cxnId="{4CCE4D0E-3949-4DB7-A850-138931B2DB54}">
      <dgm:prSet/>
      <dgm:spPr/>
      <dgm:t>
        <a:bodyPr/>
        <a:lstStyle/>
        <a:p>
          <a:endParaRPr lang="en-GB"/>
        </a:p>
      </dgm:t>
    </dgm:pt>
    <dgm:pt modelId="{A9A274DA-A70E-46FD-9016-82DBD15E5D45}">
      <dgm:prSet/>
      <dgm:spPr>
        <a:noFill/>
        <a:ln>
          <a:noFill/>
        </a:ln>
      </dgm:spPr>
      <dgm:t>
        <a:bodyPr/>
        <a:lstStyle/>
        <a:p>
          <a:r>
            <a:rPr lang="en-GB" dirty="0"/>
            <a:t>Indicator 1</a:t>
          </a:r>
        </a:p>
      </dgm:t>
    </dgm:pt>
    <dgm:pt modelId="{539E1D3C-C2BB-441F-A02D-2A7DB93F5391}" type="parTrans" cxnId="{A6B74466-AA98-4B1B-AAE8-5D96C303C65D}">
      <dgm:prSet/>
      <dgm:spPr/>
      <dgm:t>
        <a:bodyPr/>
        <a:lstStyle/>
        <a:p>
          <a:endParaRPr lang="en-GB"/>
        </a:p>
      </dgm:t>
    </dgm:pt>
    <dgm:pt modelId="{11212E73-EC18-4673-8E5A-155E6065C0E9}" type="sibTrans" cxnId="{A6B74466-AA98-4B1B-AAE8-5D96C303C65D}">
      <dgm:prSet/>
      <dgm:spPr/>
      <dgm:t>
        <a:bodyPr/>
        <a:lstStyle/>
        <a:p>
          <a:endParaRPr lang="en-GB"/>
        </a:p>
      </dgm:t>
    </dgm:pt>
    <dgm:pt modelId="{D497B207-9F5F-4544-ABD4-45EC59889DFF}">
      <dgm:prSet custT="1"/>
      <dgm:spPr/>
      <dgm:t>
        <a:bodyPr/>
        <a:lstStyle/>
        <a:p>
          <a:r>
            <a:rPr lang="en-GB" sz="1050" dirty="0">
              <a:effectLst/>
            </a:rPr>
            <a:t>Relative likelihood of BME staff accessing non mandatory training and CPD as compared to white staff</a:t>
          </a:r>
          <a:endParaRPr lang="en-GB" sz="1050" dirty="0"/>
        </a:p>
      </dgm:t>
    </dgm:pt>
    <dgm:pt modelId="{554FCCD6-CD80-4427-98A5-D668B6A3792E}" type="parTrans" cxnId="{6891063A-0AFD-46B1-AC21-015C806293B7}">
      <dgm:prSet/>
      <dgm:spPr/>
      <dgm:t>
        <a:bodyPr/>
        <a:lstStyle/>
        <a:p>
          <a:endParaRPr lang="en-GB"/>
        </a:p>
      </dgm:t>
    </dgm:pt>
    <dgm:pt modelId="{3555540A-8A89-473B-B37C-8EE83A57D94B}" type="sibTrans" cxnId="{6891063A-0AFD-46B1-AC21-015C806293B7}">
      <dgm:prSet/>
      <dgm:spPr/>
      <dgm:t>
        <a:bodyPr/>
        <a:lstStyle/>
        <a:p>
          <a:endParaRPr lang="en-GB"/>
        </a:p>
      </dgm:t>
    </dgm:pt>
    <dgm:pt modelId="{2529F8D6-656E-4FF9-8CAA-AE3785A60049}" type="pres">
      <dgm:prSet presAssocID="{0912B28B-7BE8-42D0-B0E6-0F8E9B62FD4E}" presName="Name0" presStyleCnt="0">
        <dgm:presLayoutVars>
          <dgm:dir/>
          <dgm:animLvl val="lvl"/>
          <dgm:resizeHandles val="exact"/>
        </dgm:presLayoutVars>
      </dgm:prSet>
      <dgm:spPr/>
    </dgm:pt>
    <dgm:pt modelId="{F0055283-695B-47F9-870C-79D8E1252FB1}" type="pres">
      <dgm:prSet presAssocID="{9868E289-5A62-49C5-B48E-75726B12C784}" presName="composite" presStyleCnt="0"/>
      <dgm:spPr/>
    </dgm:pt>
    <dgm:pt modelId="{DDC53400-FB6F-4FA7-A4AA-58033BFFEBAF}" type="pres">
      <dgm:prSet presAssocID="{9868E289-5A62-49C5-B48E-75726B12C784}" presName="parTx" presStyleLbl="alignNode1" presStyleIdx="0" presStyleCnt="5">
        <dgm:presLayoutVars>
          <dgm:chMax val="0"/>
          <dgm:chPref val="0"/>
          <dgm:bulletEnabled val="1"/>
        </dgm:presLayoutVars>
      </dgm:prSet>
      <dgm:spPr/>
    </dgm:pt>
    <dgm:pt modelId="{993F2937-406C-4AF9-9031-A4D4150235FE}" type="pres">
      <dgm:prSet presAssocID="{9868E289-5A62-49C5-B48E-75726B12C784}" presName="desTx" presStyleLbl="alignAccFollowNode1" presStyleIdx="0" presStyleCnt="5">
        <dgm:presLayoutVars>
          <dgm:bulletEnabled val="1"/>
        </dgm:presLayoutVars>
      </dgm:prSet>
      <dgm:spPr/>
    </dgm:pt>
    <dgm:pt modelId="{A182A7B1-2DD5-4942-BA40-CC89CA87399D}" type="pres">
      <dgm:prSet presAssocID="{33FA2ABD-BC27-4A7D-ACE0-CA5AD6197CD8}" presName="space" presStyleCnt="0"/>
      <dgm:spPr/>
    </dgm:pt>
    <dgm:pt modelId="{B9153344-FF23-4E2B-96EC-C42F318D1A43}" type="pres">
      <dgm:prSet presAssocID="{18D1D13C-0317-47D6-9807-F84051454C95}" presName="composite" presStyleCnt="0"/>
      <dgm:spPr/>
    </dgm:pt>
    <dgm:pt modelId="{F14980A5-AB02-4A40-8365-8C5D48C48F7B}" type="pres">
      <dgm:prSet presAssocID="{18D1D13C-0317-47D6-9807-F84051454C95}" presName="parTx" presStyleLbl="alignNode1" presStyleIdx="1" presStyleCnt="5">
        <dgm:presLayoutVars>
          <dgm:chMax val="0"/>
          <dgm:chPref val="0"/>
          <dgm:bulletEnabled val="1"/>
        </dgm:presLayoutVars>
      </dgm:prSet>
      <dgm:spPr/>
    </dgm:pt>
    <dgm:pt modelId="{1C8BCB5A-6CF2-435C-A78D-B63A79ACA8C3}" type="pres">
      <dgm:prSet presAssocID="{18D1D13C-0317-47D6-9807-F84051454C95}" presName="desTx" presStyleLbl="alignAccFollowNode1" presStyleIdx="1" presStyleCnt="5">
        <dgm:presLayoutVars>
          <dgm:bulletEnabled val="1"/>
        </dgm:presLayoutVars>
      </dgm:prSet>
      <dgm:spPr/>
    </dgm:pt>
    <dgm:pt modelId="{576A4A2D-16A5-41DC-B7FE-CA443CBCBEEA}" type="pres">
      <dgm:prSet presAssocID="{29C25D4E-130A-4A4F-9BF1-C0CC2ACD73D9}" presName="space" presStyleCnt="0"/>
      <dgm:spPr/>
    </dgm:pt>
    <dgm:pt modelId="{C8D998DE-60A9-43C8-8C0E-5061A53AE5C9}" type="pres">
      <dgm:prSet presAssocID="{47749426-1EC1-49A6-9CD8-26D74238DC55}" presName="composite" presStyleCnt="0"/>
      <dgm:spPr/>
    </dgm:pt>
    <dgm:pt modelId="{5A628E6E-4D91-44A7-B895-95990770CE8F}" type="pres">
      <dgm:prSet presAssocID="{47749426-1EC1-49A6-9CD8-26D74238DC55}" presName="parTx" presStyleLbl="alignNode1" presStyleIdx="2" presStyleCnt="5">
        <dgm:presLayoutVars>
          <dgm:chMax val="0"/>
          <dgm:chPref val="0"/>
          <dgm:bulletEnabled val="1"/>
        </dgm:presLayoutVars>
      </dgm:prSet>
      <dgm:spPr/>
    </dgm:pt>
    <dgm:pt modelId="{F0DBDF56-9203-4FC8-86F0-0F95009F5A14}" type="pres">
      <dgm:prSet presAssocID="{47749426-1EC1-49A6-9CD8-26D74238DC55}" presName="desTx" presStyleLbl="alignAccFollowNode1" presStyleIdx="2" presStyleCnt="5">
        <dgm:presLayoutVars>
          <dgm:bulletEnabled val="1"/>
        </dgm:presLayoutVars>
      </dgm:prSet>
      <dgm:spPr/>
    </dgm:pt>
    <dgm:pt modelId="{0E3D7136-5AA0-4B1B-AB6D-F274D155E280}" type="pres">
      <dgm:prSet presAssocID="{077B4053-29A3-4E07-979C-11D37BC932D5}" presName="space" presStyleCnt="0"/>
      <dgm:spPr/>
    </dgm:pt>
    <dgm:pt modelId="{066B6FCF-3464-4E9E-A107-95AEE478478F}" type="pres">
      <dgm:prSet presAssocID="{66EC6714-52D3-4B67-94F4-1D69578DF84F}" presName="composite" presStyleCnt="0"/>
      <dgm:spPr/>
    </dgm:pt>
    <dgm:pt modelId="{4E46CD69-776E-406A-A2B9-39CEBA07550B}" type="pres">
      <dgm:prSet presAssocID="{66EC6714-52D3-4B67-94F4-1D69578DF84F}" presName="parTx" presStyleLbl="alignNode1" presStyleIdx="3" presStyleCnt="5">
        <dgm:presLayoutVars>
          <dgm:chMax val="0"/>
          <dgm:chPref val="0"/>
          <dgm:bulletEnabled val="1"/>
        </dgm:presLayoutVars>
      </dgm:prSet>
      <dgm:spPr/>
    </dgm:pt>
    <dgm:pt modelId="{E1EBD391-DDA8-4610-AC12-8ED1214D5029}" type="pres">
      <dgm:prSet presAssocID="{66EC6714-52D3-4B67-94F4-1D69578DF84F}" presName="desTx" presStyleLbl="alignAccFollowNode1" presStyleIdx="3" presStyleCnt="5">
        <dgm:presLayoutVars>
          <dgm:bulletEnabled val="1"/>
        </dgm:presLayoutVars>
      </dgm:prSet>
      <dgm:spPr/>
    </dgm:pt>
    <dgm:pt modelId="{DE596560-9041-43A7-B596-8B7C31DBD698}" type="pres">
      <dgm:prSet presAssocID="{57982C8A-B42E-4CE7-B5DE-0B2A4A070627}" presName="space" presStyleCnt="0"/>
      <dgm:spPr/>
    </dgm:pt>
    <dgm:pt modelId="{F68B5A0E-663F-4DFE-B58F-9E0DFDF59C64}" type="pres">
      <dgm:prSet presAssocID="{A9A274DA-A70E-46FD-9016-82DBD15E5D45}" presName="composite" presStyleCnt="0"/>
      <dgm:spPr/>
    </dgm:pt>
    <dgm:pt modelId="{0033D608-C1F3-4EB2-9DFC-3D06B97CFF20}" type="pres">
      <dgm:prSet presAssocID="{A9A274DA-A70E-46FD-9016-82DBD15E5D45}" presName="parTx" presStyleLbl="alignNode1" presStyleIdx="4" presStyleCnt="5">
        <dgm:presLayoutVars>
          <dgm:chMax val="0"/>
          <dgm:chPref val="0"/>
          <dgm:bulletEnabled val="1"/>
        </dgm:presLayoutVars>
      </dgm:prSet>
      <dgm:spPr/>
    </dgm:pt>
    <dgm:pt modelId="{DB87EB26-B0EA-4E77-8699-5505BA8F497B}" type="pres">
      <dgm:prSet presAssocID="{A9A274DA-A70E-46FD-9016-82DBD15E5D45}" presName="desTx" presStyleLbl="alignAccFollowNode1" presStyleIdx="4" presStyleCnt="5">
        <dgm:presLayoutVars>
          <dgm:bulletEnabled val="1"/>
        </dgm:presLayoutVars>
      </dgm:prSet>
      <dgm:spPr>
        <a:noFill/>
        <a:ln>
          <a:noFill/>
        </a:ln>
      </dgm:spPr>
    </dgm:pt>
  </dgm:ptLst>
  <dgm:cxnLst>
    <dgm:cxn modelId="{B0757202-AEAC-499A-8F8C-3B2EA389C025}" type="presOf" srcId="{18D1D13C-0317-47D6-9807-F84051454C95}" destId="{F14980A5-AB02-4A40-8365-8C5D48C48F7B}" srcOrd="0" destOrd="0" presId="urn:microsoft.com/office/officeart/2005/8/layout/hList1"/>
    <dgm:cxn modelId="{85698802-B973-4956-B152-8C2CEE3770C9}" type="presOf" srcId="{D497B207-9F5F-4544-ABD4-45EC59889DFF}" destId="{E1EBD391-DDA8-4610-AC12-8ED1214D5029}" srcOrd="0" destOrd="0" presId="urn:microsoft.com/office/officeart/2005/8/layout/hList1"/>
    <dgm:cxn modelId="{BF14290A-9DAF-448F-8F61-BB1D73350634}" srcId="{18D1D13C-0317-47D6-9807-F84051454C95}" destId="{54F8A61E-DCAB-4315-A17F-F540684314FD}" srcOrd="0" destOrd="0" parTransId="{88433343-3E6E-44F4-9C46-AFE178D7CAF6}" sibTransId="{0E3DCD02-9F43-4F92-BA08-28FE38667160}"/>
    <dgm:cxn modelId="{4CCE4D0E-3949-4DB7-A850-138931B2DB54}" srcId="{0912B28B-7BE8-42D0-B0E6-0F8E9B62FD4E}" destId="{66EC6714-52D3-4B67-94F4-1D69578DF84F}" srcOrd="3" destOrd="0" parTransId="{612E5D3C-1144-4BE7-9E83-E519E2552476}" sibTransId="{57982C8A-B42E-4CE7-B5DE-0B2A4A070627}"/>
    <dgm:cxn modelId="{DA6E0023-6531-43A2-93AE-F28FF4579144}" type="presOf" srcId="{54F8A61E-DCAB-4315-A17F-F540684314FD}" destId="{1C8BCB5A-6CF2-435C-A78D-B63A79ACA8C3}" srcOrd="0" destOrd="0" presId="urn:microsoft.com/office/officeart/2005/8/layout/hList1"/>
    <dgm:cxn modelId="{74FE1138-5E54-4847-A65E-DBBE02911898}" srcId="{9868E289-5A62-49C5-B48E-75726B12C784}" destId="{6B623E5A-619E-4482-A90D-66A1CD10F0E7}" srcOrd="0" destOrd="0" parTransId="{A518427C-ECE4-49E5-9226-9E8036FA033F}" sibTransId="{DCBA5567-A2A3-49AF-840F-2A3E49F37530}"/>
    <dgm:cxn modelId="{6891063A-0AFD-46B1-AC21-015C806293B7}" srcId="{66EC6714-52D3-4B67-94F4-1D69578DF84F}" destId="{D497B207-9F5F-4544-ABD4-45EC59889DFF}" srcOrd="0" destOrd="0" parTransId="{554FCCD6-CD80-4427-98A5-D668B6A3792E}" sibTransId="{3555540A-8A89-473B-B37C-8EE83A57D94B}"/>
    <dgm:cxn modelId="{90040C42-98CB-4766-AC28-43140542D842}" srcId="{47749426-1EC1-49A6-9CD8-26D74238DC55}" destId="{4A2F2D78-F9C5-4FCA-8916-954B2F7B1A8E}" srcOrd="0" destOrd="0" parTransId="{181BA892-BDD0-4043-8C0C-4939C5645CF0}" sibTransId="{AE457C7E-2E24-4EEB-BBE8-E64443B3B079}"/>
    <dgm:cxn modelId="{A6B74466-AA98-4B1B-AAE8-5D96C303C65D}" srcId="{0912B28B-7BE8-42D0-B0E6-0F8E9B62FD4E}" destId="{A9A274DA-A70E-46FD-9016-82DBD15E5D45}" srcOrd="4" destOrd="0" parTransId="{539E1D3C-C2BB-441F-A02D-2A7DB93F5391}" sibTransId="{11212E73-EC18-4673-8E5A-155E6065C0E9}"/>
    <dgm:cxn modelId="{A0781B4F-486C-48CD-9200-30F68591C26F}" type="presOf" srcId="{9868E289-5A62-49C5-B48E-75726B12C784}" destId="{DDC53400-FB6F-4FA7-A4AA-58033BFFEBAF}" srcOrd="0" destOrd="0" presId="urn:microsoft.com/office/officeart/2005/8/layout/hList1"/>
    <dgm:cxn modelId="{B2D87172-46D9-4642-B83A-44E4B50E80EE}" type="presOf" srcId="{6B623E5A-619E-4482-A90D-66A1CD10F0E7}" destId="{993F2937-406C-4AF9-9031-A4D4150235FE}" srcOrd="0" destOrd="0" presId="urn:microsoft.com/office/officeart/2005/8/layout/hList1"/>
    <dgm:cxn modelId="{DEC8FC83-9303-4DA4-881B-B2734AD7901E}" type="presOf" srcId="{47749426-1EC1-49A6-9CD8-26D74238DC55}" destId="{5A628E6E-4D91-44A7-B895-95990770CE8F}" srcOrd="0" destOrd="0" presId="urn:microsoft.com/office/officeart/2005/8/layout/hList1"/>
    <dgm:cxn modelId="{C88B398E-132F-4CD2-9570-E24B71250D64}" srcId="{0912B28B-7BE8-42D0-B0E6-0F8E9B62FD4E}" destId="{47749426-1EC1-49A6-9CD8-26D74238DC55}" srcOrd="2" destOrd="0" parTransId="{93AFCAB5-32F5-4C3B-8751-09BCA30301DA}" sibTransId="{077B4053-29A3-4E07-979C-11D37BC932D5}"/>
    <dgm:cxn modelId="{4DDDE19E-49BD-4431-9621-74A5983D1740}" srcId="{0912B28B-7BE8-42D0-B0E6-0F8E9B62FD4E}" destId="{9868E289-5A62-49C5-B48E-75726B12C784}" srcOrd="0" destOrd="0" parTransId="{2747EB56-C81F-4DCC-A353-1FE3EA25B69B}" sibTransId="{33FA2ABD-BC27-4A7D-ACE0-CA5AD6197CD8}"/>
    <dgm:cxn modelId="{FE31EB9E-9DD5-4B1F-84C1-FEB2E3FD01CC}" type="presOf" srcId="{66EC6714-52D3-4B67-94F4-1D69578DF84F}" destId="{4E46CD69-776E-406A-A2B9-39CEBA07550B}" srcOrd="0" destOrd="0" presId="urn:microsoft.com/office/officeart/2005/8/layout/hList1"/>
    <dgm:cxn modelId="{84BE24A5-F7EA-420B-A19E-77AF2F455781}" type="presOf" srcId="{4A2F2D78-F9C5-4FCA-8916-954B2F7B1A8E}" destId="{F0DBDF56-9203-4FC8-86F0-0F95009F5A14}" srcOrd="0" destOrd="0" presId="urn:microsoft.com/office/officeart/2005/8/layout/hList1"/>
    <dgm:cxn modelId="{BAD6F7E6-EA4B-4D51-8A20-09AF1336D38F}" type="presOf" srcId="{0912B28B-7BE8-42D0-B0E6-0F8E9B62FD4E}" destId="{2529F8D6-656E-4FF9-8CAA-AE3785A60049}" srcOrd="0" destOrd="0" presId="urn:microsoft.com/office/officeart/2005/8/layout/hList1"/>
    <dgm:cxn modelId="{8BB1E9EA-F1AF-49F3-A170-29239CBEC9D3}" type="presOf" srcId="{A9A274DA-A70E-46FD-9016-82DBD15E5D45}" destId="{0033D608-C1F3-4EB2-9DFC-3D06B97CFF20}" srcOrd="0" destOrd="0" presId="urn:microsoft.com/office/officeart/2005/8/layout/hList1"/>
    <dgm:cxn modelId="{DE1041F6-A2E9-4996-B619-B7AF0579BBDC}" srcId="{0912B28B-7BE8-42D0-B0E6-0F8E9B62FD4E}" destId="{18D1D13C-0317-47D6-9807-F84051454C95}" srcOrd="1" destOrd="0" parTransId="{410776C9-D2C7-4C79-9C8A-B3803775F166}" sibTransId="{29C25D4E-130A-4A4F-9BF1-C0CC2ACD73D9}"/>
    <dgm:cxn modelId="{A002D548-7169-468C-A3FC-51A3B62C38BC}" type="presParOf" srcId="{2529F8D6-656E-4FF9-8CAA-AE3785A60049}" destId="{F0055283-695B-47F9-870C-79D8E1252FB1}" srcOrd="0" destOrd="0" presId="urn:microsoft.com/office/officeart/2005/8/layout/hList1"/>
    <dgm:cxn modelId="{F969332C-5F4B-49E3-BB93-0B96E6D7D9F0}" type="presParOf" srcId="{F0055283-695B-47F9-870C-79D8E1252FB1}" destId="{DDC53400-FB6F-4FA7-A4AA-58033BFFEBAF}" srcOrd="0" destOrd="0" presId="urn:microsoft.com/office/officeart/2005/8/layout/hList1"/>
    <dgm:cxn modelId="{D116798E-BE59-4636-90B5-3D4D585B0FBB}" type="presParOf" srcId="{F0055283-695B-47F9-870C-79D8E1252FB1}" destId="{993F2937-406C-4AF9-9031-A4D4150235FE}" srcOrd="1" destOrd="0" presId="urn:microsoft.com/office/officeart/2005/8/layout/hList1"/>
    <dgm:cxn modelId="{50C0646A-856C-4B1F-B7FF-2FF85C658839}" type="presParOf" srcId="{2529F8D6-656E-4FF9-8CAA-AE3785A60049}" destId="{A182A7B1-2DD5-4942-BA40-CC89CA87399D}" srcOrd="1" destOrd="0" presId="urn:microsoft.com/office/officeart/2005/8/layout/hList1"/>
    <dgm:cxn modelId="{6DF42CF1-2D4E-4AC8-803D-69E06D3886CD}" type="presParOf" srcId="{2529F8D6-656E-4FF9-8CAA-AE3785A60049}" destId="{B9153344-FF23-4E2B-96EC-C42F318D1A43}" srcOrd="2" destOrd="0" presId="urn:microsoft.com/office/officeart/2005/8/layout/hList1"/>
    <dgm:cxn modelId="{12E81C5F-3588-4111-B392-AA87E41A5D60}" type="presParOf" srcId="{B9153344-FF23-4E2B-96EC-C42F318D1A43}" destId="{F14980A5-AB02-4A40-8365-8C5D48C48F7B}" srcOrd="0" destOrd="0" presId="urn:microsoft.com/office/officeart/2005/8/layout/hList1"/>
    <dgm:cxn modelId="{CFF27605-9172-4624-908D-AE480FDD82A5}" type="presParOf" srcId="{B9153344-FF23-4E2B-96EC-C42F318D1A43}" destId="{1C8BCB5A-6CF2-435C-A78D-B63A79ACA8C3}" srcOrd="1" destOrd="0" presId="urn:microsoft.com/office/officeart/2005/8/layout/hList1"/>
    <dgm:cxn modelId="{393E53ED-8843-483F-A259-7C438888AA66}" type="presParOf" srcId="{2529F8D6-656E-4FF9-8CAA-AE3785A60049}" destId="{576A4A2D-16A5-41DC-B7FE-CA443CBCBEEA}" srcOrd="3" destOrd="0" presId="urn:microsoft.com/office/officeart/2005/8/layout/hList1"/>
    <dgm:cxn modelId="{8E73901D-A9C6-4239-ADDA-2B3CE2D70700}" type="presParOf" srcId="{2529F8D6-656E-4FF9-8CAA-AE3785A60049}" destId="{C8D998DE-60A9-43C8-8C0E-5061A53AE5C9}" srcOrd="4" destOrd="0" presId="urn:microsoft.com/office/officeart/2005/8/layout/hList1"/>
    <dgm:cxn modelId="{5BE1CB33-5537-4D33-92BB-AC55D9A201F4}" type="presParOf" srcId="{C8D998DE-60A9-43C8-8C0E-5061A53AE5C9}" destId="{5A628E6E-4D91-44A7-B895-95990770CE8F}" srcOrd="0" destOrd="0" presId="urn:microsoft.com/office/officeart/2005/8/layout/hList1"/>
    <dgm:cxn modelId="{EA1267A6-BA81-4CAA-A9A1-936E191912FB}" type="presParOf" srcId="{C8D998DE-60A9-43C8-8C0E-5061A53AE5C9}" destId="{F0DBDF56-9203-4FC8-86F0-0F95009F5A14}" srcOrd="1" destOrd="0" presId="urn:microsoft.com/office/officeart/2005/8/layout/hList1"/>
    <dgm:cxn modelId="{3C81F193-D8C0-41FA-9E2B-018E95FAE720}" type="presParOf" srcId="{2529F8D6-656E-4FF9-8CAA-AE3785A60049}" destId="{0E3D7136-5AA0-4B1B-AB6D-F274D155E280}" srcOrd="5" destOrd="0" presId="urn:microsoft.com/office/officeart/2005/8/layout/hList1"/>
    <dgm:cxn modelId="{3DD91675-9297-489E-988F-308163F7BF39}" type="presParOf" srcId="{2529F8D6-656E-4FF9-8CAA-AE3785A60049}" destId="{066B6FCF-3464-4E9E-A107-95AEE478478F}" srcOrd="6" destOrd="0" presId="urn:microsoft.com/office/officeart/2005/8/layout/hList1"/>
    <dgm:cxn modelId="{92D2EB9B-56D4-4337-9C57-81683BB7BCD1}" type="presParOf" srcId="{066B6FCF-3464-4E9E-A107-95AEE478478F}" destId="{4E46CD69-776E-406A-A2B9-39CEBA07550B}" srcOrd="0" destOrd="0" presId="urn:microsoft.com/office/officeart/2005/8/layout/hList1"/>
    <dgm:cxn modelId="{52DA4341-1827-42F9-BB1A-E5844E23A975}" type="presParOf" srcId="{066B6FCF-3464-4E9E-A107-95AEE478478F}" destId="{E1EBD391-DDA8-4610-AC12-8ED1214D5029}" srcOrd="1" destOrd="0" presId="urn:microsoft.com/office/officeart/2005/8/layout/hList1"/>
    <dgm:cxn modelId="{1D56A7FB-A4BC-4058-AD0F-410649D7B1D9}" type="presParOf" srcId="{2529F8D6-656E-4FF9-8CAA-AE3785A60049}" destId="{DE596560-9041-43A7-B596-8B7C31DBD698}" srcOrd="7" destOrd="0" presId="urn:microsoft.com/office/officeart/2005/8/layout/hList1"/>
    <dgm:cxn modelId="{9CEC47B7-5D09-4DC5-815E-76628357CFC0}" type="presParOf" srcId="{2529F8D6-656E-4FF9-8CAA-AE3785A60049}" destId="{F68B5A0E-663F-4DFE-B58F-9E0DFDF59C64}" srcOrd="8" destOrd="0" presId="urn:microsoft.com/office/officeart/2005/8/layout/hList1"/>
    <dgm:cxn modelId="{1AD3AB9B-8718-430F-B346-F7C120AEA6E5}" type="presParOf" srcId="{F68B5A0E-663F-4DFE-B58F-9E0DFDF59C64}" destId="{0033D608-C1F3-4EB2-9DFC-3D06B97CFF20}" srcOrd="0" destOrd="0" presId="urn:microsoft.com/office/officeart/2005/8/layout/hList1"/>
    <dgm:cxn modelId="{BE3841D9-25A2-4F17-BA5D-C3590336CF16}" type="presParOf" srcId="{F68B5A0E-663F-4DFE-B58F-9E0DFDF59C64}" destId="{DB87EB26-B0EA-4E77-8699-5505BA8F49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12B28B-7BE8-42D0-B0E6-0F8E9B62FD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9868E289-5A62-49C5-B48E-75726B12C784}">
      <dgm:prSet phldrT="[Text]" custT="1"/>
      <dgm:spPr/>
      <dgm:t>
        <a:bodyPr/>
        <a:lstStyle/>
        <a:p>
          <a:r>
            <a:rPr lang="en-GB" sz="1400" b="1" dirty="0"/>
            <a:t>Indicator 5</a:t>
          </a:r>
        </a:p>
      </dgm:t>
    </dgm:pt>
    <dgm:pt modelId="{2747EB56-C81F-4DCC-A353-1FE3EA25B69B}" type="parTrans" cxnId="{4DDDE19E-49BD-4431-9621-74A5983D1740}">
      <dgm:prSet/>
      <dgm:spPr/>
      <dgm:t>
        <a:bodyPr/>
        <a:lstStyle/>
        <a:p>
          <a:endParaRPr lang="en-GB"/>
        </a:p>
      </dgm:t>
    </dgm:pt>
    <dgm:pt modelId="{33FA2ABD-BC27-4A7D-ACE0-CA5AD6197CD8}" type="sibTrans" cxnId="{4DDDE19E-49BD-4431-9621-74A5983D1740}">
      <dgm:prSet/>
      <dgm:spPr/>
      <dgm:t>
        <a:bodyPr/>
        <a:lstStyle/>
        <a:p>
          <a:endParaRPr lang="en-GB"/>
        </a:p>
      </dgm:t>
    </dgm:pt>
    <dgm:pt modelId="{6B623E5A-619E-4482-A90D-66A1CD10F0E7}">
      <dgm:prSet phldrT="[Text]" custT="1"/>
      <dgm:spPr/>
      <dgm:t>
        <a:bodyPr/>
        <a:lstStyle/>
        <a:p>
          <a:r>
            <a:rPr lang="en-GB" sz="1050" dirty="0">
              <a:effectLst/>
            </a:rPr>
            <a:t>Percentage of staff experiencing harassment, bullying or abuse from patients, relatives or the public in last 12 months  </a:t>
          </a:r>
          <a:endParaRPr lang="en-GB" sz="1050" dirty="0"/>
        </a:p>
      </dgm:t>
    </dgm:pt>
    <dgm:pt modelId="{A518427C-ECE4-49E5-9226-9E8036FA033F}" type="parTrans" cxnId="{74FE1138-5E54-4847-A65E-DBBE02911898}">
      <dgm:prSet/>
      <dgm:spPr/>
      <dgm:t>
        <a:bodyPr/>
        <a:lstStyle/>
        <a:p>
          <a:endParaRPr lang="en-GB"/>
        </a:p>
      </dgm:t>
    </dgm:pt>
    <dgm:pt modelId="{DCBA5567-A2A3-49AF-840F-2A3E49F37530}" type="sibTrans" cxnId="{74FE1138-5E54-4847-A65E-DBBE02911898}">
      <dgm:prSet/>
      <dgm:spPr/>
      <dgm:t>
        <a:bodyPr/>
        <a:lstStyle/>
        <a:p>
          <a:endParaRPr lang="en-GB"/>
        </a:p>
      </dgm:t>
    </dgm:pt>
    <dgm:pt modelId="{18D1D13C-0317-47D6-9807-F84051454C95}">
      <dgm:prSet phldrT="[Text]" custT="1"/>
      <dgm:spPr/>
      <dgm:t>
        <a:bodyPr/>
        <a:lstStyle/>
        <a:p>
          <a:r>
            <a:rPr lang="en-GB" sz="1400" b="1" dirty="0"/>
            <a:t>Indicator 6</a:t>
          </a:r>
        </a:p>
      </dgm:t>
    </dgm:pt>
    <dgm:pt modelId="{410776C9-D2C7-4C79-9C8A-B3803775F166}" type="parTrans" cxnId="{DE1041F6-A2E9-4996-B619-B7AF0579BBDC}">
      <dgm:prSet/>
      <dgm:spPr/>
      <dgm:t>
        <a:bodyPr/>
        <a:lstStyle/>
        <a:p>
          <a:endParaRPr lang="en-GB"/>
        </a:p>
      </dgm:t>
    </dgm:pt>
    <dgm:pt modelId="{29C25D4E-130A-4A4F-9BF1-C0CC2ACD73D9}" type="sibTrans" cxnId="{DE1041F6-A2E9-4996-B619-B7AF0579BBDC}">
      <dgm:prSet/>
      <dgm:spPr/>
      <dgm:t>
        <a:bodyPr/>
        <a:lstStyle/>
        <a:p>
          <a:endParaRPr lang="en-GB"/>
        </a:p>
      </dgm:t>
    </dgm:pt>
    <dgm:pt modelId="{54F8A61E-DCAB-4315-A17F-F540684314FD}">
      <dgm:prSet phldrT="[Text]" custT="1"/>
      <dgm:spPr/>
      <dgm:t>
        <a:bodyPr/>
        <a:lstStyle/>
        <a:p>
          <a:r>
            <a:rPr lang="en-GB" sz="1050" dirty="0">
              <a:effectLst/>
            </a:rPr>
            <a:t>Percentage of staff experiencing harassment, bullying or abuse from staff in last 12 months  </a:t>
          </a:r>
          <a:endParaRPr lang="en-GB" sz="1050" dirty="0"/>
        </a:p>
      </dgm:t>
    </dgm:pt>
    <dgm:pt modelId="{88433343-3E6E-44F4-9C46-AFE178D7CAF6}" type="parTrans" cxnId="{BF14290A-9DAF-448F-8F61-BB1D73350634}">
      <dgm:prSet/>
      <dgm:spPr/>
      <dgm:t>
        <a:bodyPr/>
        <a:lstStyle/>
        <a:p>
          <a:endParaRPr lang="en-GB"/>
        </a:p>
      </dgm:t>
    </dgm:pt>
    <dgm:pt modelId="{0E3DCD02-9F43-4F92-BA08-28FE38667160}" type="sibTrans" cxnId="{BF14290A-9DAF-448F-8F61-BB1D73350634}">
      <dgm:prSet/>
      <dgm:spPr/>
      <dgm:t>
        <a:bodyPr/>
        <a:lstStyle/>
        <a:p>
          <a:endParaRPr lang="en-GB"/>
        </a:p>
      </dgm:t>
    </dgm:pt>
    <dgm:pt modelId="{47749426-1EC1-49A6-9CD8-26D74238DC55}">
      <dgm:prSet phldrT="[Text]" custT="1"/>
      <dgm:spPr/>
      <dgm:t>
        <a:bodyPr/>
        <a:lstStyle/>
        <a:p>
          <a:r>
            <a:rPr lang="en-GB" sz="1400" b="1" dirty="0"/>
            <a:t>Indicator 7</a:t>
          </a:r>
        </a:p>
      </dgm:t>
    </dgm:pt>
    <dgm:pt modelId="{93AFCAB5-32F5-4C3B-8751-09BCA30301DA}" type="parTrans" cxnId="{C88B398E-132F-4CD2-9570-E24B71250D64}">
      <dgm:prSet/>
      <dgm:spPr/>
      <dgm:t>
        <a:bodyPr/>
        <a:lstStyle/>
        <a:p>
          <a:endParaRPr lang="en-GB"/>
        </a:p>
      </dgm:t>
    </dgm:pt>
    <dgm:pt modelId="{077B4053-29A3-4E07-979C-11D37BC932D5}" type="sibTrans" cxnId="{C88B398E-132F-4CD2-9570-E24B71250D64}">
      <dgm:prSet/>
      <dgm:spPr/>
      <dgm:t>
        <a:bodyPr/>
        <a:lstStyle/>
        <a:p>
          <a:endParaRPr lang="en-GB"/>
        </a:p>
      </dgm:t>
    </dgm:pt>
    <dgm:pt modelId="{4A2F2D78-F9C5-4FCA-8916-954B2F7B1A8E}">
      <dgm:prSet phldrT="[Text]" custT="1"/>
      <dgm:spPr/>
      <dgm:t>
        <a:bodyPr/>
        <a:lstStyle/>
        <a:p>
          <a:r>
            <a:rPr lang="en-GB" sz="1050" dirty="0">
              <a:effectLst/>
            </a:rPr>
            <a:t>Percentage believing that trust provides equal opportunities for career progression or promotion </a:t>
          </a:r>
          <a:endParaRPr lang="en-GB" sz="1050" dirty="0"/>
        </a:p>
      </dgm:t>
    </dgm:pt>
    <dgm:pt modelId="{181BA892-BDD0-4043-8C0C-4939C5645CF0}" type="parTrans" cxnId="{90040C42-98CB-4766-AC28-43140542D842}">
      <dgm:prSet/>
      <dgm:spPr/>
      <dgm:t>
        <a:bodyPr/>
        <a:lstStyle/>
        <a:p>
          <a:endParaRPr lang="en-GB"/>
        </a:p>
      </dgm:t>
    </dgm:pt>
    <dgm:pt modelId="{AE457C7E-2E24-4EEB-BBE8-E64443B3B079}" type="sibTrans" cxnId="{90040C42-98CB-4766-AC28-43140542D842}">
      <dgm:prSet/>
      <dgm:spPr/>
      <dgm:t>
        <a:bodyPr/>
        <a:lstStyle/>
        <a:p>
          <a:endParaRPr lang="en-GB"/>
        </a:p>
      </dgm:t>
    </dgm:pt>
    <dgm:pt modelId="{66EC6714-52D3-4B67-94F4-1D69578DF84F}">
      <dgm:prSet custT="1"/>
      <dgm:spPr/>
      <dgm:t>
        <a:bodyPr/>
        <a:lstStyle/>
        <a:p>
          <a:r>
            <a:rPr lang="en-GB" sz="1400" b="1" dirty="0"/>
            <a:t>Indicator 8</a:t>
          </a:r>
        </a:p>
      </dgm:t>
    </dgm:pt>
    <dgm:pt modelId="{612E5D3C-1144-4BE7-9E83-E519E2552476}" type="parTrans" cxnId="{4CCE4D0E-3949-4DB7-A850-138931B2DB54}">
      <dgm:prSet/>
      <dgm:spPr/>
      <dgm:t>
        <a:bodyPr/>
        <a:lstStyle/>
        <a:p>
          <a:endParaRPr lang="en-GB"/>
        </a:p>
      </dgm:t>
    </dgm:pt>
    <dgm:pt modelId="{57982C8A-B42E-4CE7-B5DE-0B2A4A070627}" type="sibTrans" cxnId="{4CCE4D0E-3949-4DB7-A850-138931B2DB54}">
      <dgm:prSet/>
      <dgm:spPr/>
      <dgm:t>
        <a:bodyPr/>
        <a:lstStyle/>
        <a:p>
          <a:endParaRPr lang="en-GB"/>
        </a:p>
      </dgm:t>
    </dgm:pt>
    <dgm:pt modelId="{A9A274DA-A70E-46FD-9016-82DBD15E5D45}">
      <dgm:prSet custT="1"/>
      <dgm:spPr/>
      <dgm:t>
        <a:bodyPr/>
        <a:lstStyle/>
        <a:p>
          <a:r>
            <a:rPr lang="en-GB" sz="1400" b="1" dirty="0"/>
            <a:t>Indicator 9</a:t>
          </a:r>
        </a:p>
      </dgm:t>
    </dgm:pt>
    <dgm:pt modelId="{539E1D3C-C2BB-441F-A02D-2A7DB93F5391}" type="parTrans" cxnId="{A6B74466-AA98-4B1B-AAE8-5D96C303C65D}">
      <dgm:prSet/>
      <dgm:spPr/>
      <dgm:t>
        <a:bodyPr/>
        <a:lstStyle/>
        <a:p>
          <a:endParaRPr lang="en-GB"/>
        </a:p>
      </dgm:t>
    </dgm:pt>
    <dgm:pt modelId="{11212E73-EC18-4673-8E5A-155E6065C0E9}" type="sibTrans" cxnId="{A6B74466-AA98-4B1B-AAE8-5D96C303C65D}">
      <dgm:prSet/>
      <dgm:spPr/>
      <dgm:t>
        <a:bodyPr/>
        <a:lstStyle/>
        <a:p>
          <a:endParaRPr lang="en-GB"/>
        </a:p>
      </dgm:t>
    </dgm:pt>
    <dgm:pt modelId="{34FDE38A-A5AD-4474-A32C-014F0E92614B}">
      <dgm:prSet custT="1"/>
      <dgm:spPr/>
      <dgm:t>
        <a:bodyPr/>
        <a:lstStyle/>
        <a:p>
          <a:r>
            <a:rPr lang="en-GB" sz="1050" dirty="0">
              <a:effectLst/>
            </a:rPr>
            <a:t>In the last 12 months have you personally experienced discrimination at work?</a:t>
          </a:r>
          <a:endParaRPr lang="en-GB" sz="1050" dirty="0"/>
        </a:p>
      </dgm:t>
    </dgm:pt>
    <dgm:pt modelId="{49871DE9-1248-4479-9F89-7522133D8176}" type="parTrans" cxnId="{7ECC5A5E-E44B-4DAC-AB1C-CAE741C8CE62}">
      <dgm:prSet/>
      <dgm:spPr/>
      <dgm:t>
        <a:bodyPr/>
        <a:lstStyle/>
        <a:p>
          <a:endParaRPr lang="en-GB"/>
        </a:p>
      </dgm:t>
    </dgm:pt>
    <dgm:pt modelId="{7B0326D9-4422-41EB-9D18-145506550A3F}" type="sibTrans" cxnId="{7ECC5A5E-E44B-4DAC-AB1C-CAE741C8CE62}">
      <dgm:prSet/>
      <dgm:spPr/>
      <dgm:t>
        <a:bodyPr/>
        <a:lstStyle/>
        <a:p>
          <a:endParaRPr lang="en-GB"/>
        </a:p>
      </dgm:t>
    </dgm:pt>
    <dgm:pt modelId="{D74E7603-EEFC-4C9F-B761-97CD9E16DFD9}">
      <dgm:prSet custT="1"/>
      <dgm:spPr/>
      <dgm:t>
        <a:bodyPr/>
        <a:lstStyle/>
        <a:p>
          <a:r>
            <a:rPr lang="en-GB" sz="1050" dirty="0"/>
            <a:t>Percentage difference between the organisations’ Board membership and its overall workforce</a:t>
          </a:r>
        </a:p>
      </dgm:t>
    </dgm:pt>
    <dgm:pt modelId="{34343E59-DBB7-4A0A-A2FA-3CD9B79C663B}" type="parTrans" cxnId="{50806D5A-4CF1-40BD-B109-E32435D9D783}">
      <dgm:prSet/>
      <dgm:spPr/>
      <dgm:t>
        <a:bodyPr/>
        <a:lstStyle/>
        <a:p>
          <a:endParaRPr lang="en-GB"/>
        </a:p>
      </dgm:t>
    </dgm:pt>
    <dgm:pt modelId="{291D19E5-F6D6-4772-9A60-22B3D5CF4749}" type="sibTrans" cxnId="{50806D5A-4CF1-40BD-B109-E32435D9D783}">
      <dgm:prSet/>
      <dgm:spPr/>
      <dgm:t>
        <a:bodyPr/>
        <a:lstStyle/>
        <a:p>
          <a:endParaRPr lang="en-GB"/>
        </a:p>
      </dgm:t>
    </dgm:pt>
    <dgm:pt modelId="{2529F8D6-656E-4FF9-8CAA-AE3785A60049}" type="pres">
      <dgm:prSet presAssocID="{0912B28B-7BE8-42D0-B0E6-0F8E9B62FD4E}" presName="Name0" presStyleCnt="0">
        <dgm:presLayoutVars>
          <dgm:dir/>
          <dgm:animLvl val="lvl"/>
          <dgm:resizeHandles val="exact"/>
        </dgm:presLayoutVars>
      </dgm:prSet>
      <dgm:spPr/>
    </dgm:pt>
    <dgm:pt modelId="{F0055283-695B-47F9-870C-79D8E1252FB1}" type="pres">
      <dgm:prSet presAssocID="{9868E289-5A62-49C5-B48E-75726B12C784}" presName="composite" presStyleCnt="0"/>
      <dgm:spPr/>
    </dgm:pt>
    <dgm:pt modelId="{DDC53400-FB6F-4FA7-A4AA-58033BFFEBAF}" type="pres">
      <dgm:prSet presAssocID="{9868E289-5A62-49C5-B48E-75726B12C784}" presName="parTx" presStyleLbl="alignNode1" presStyleIdx="0" presStyleCnt="5">
        <dgm:presLayoutVars>
          <dgm:chMax val="0"/>
          <dgm:chPref val="0"/>
          <dgm:bulletEnabled val="1"/>
        </dgm:presLayoutVars>
      </dgm:prSet>
      <dgm:spPr/>
    </dgm:pt>
    <dgm:pt modelId="{993F2937-406C-4AF9-9031-A4D4150235FE}" type="pres">
      <dgm:prSet presAssocID="{9868E289-5A62-49C5-B48E-75726B12C784}" presName="desTx" presStyleLbl="alignAccFollowNode1" presStyleIdx="0" presStyleCnt="5">
        <dgm:presLayoutVars>
          <dgm:bulletEnabled val="1"/>
        </dgm:presLayoutVars>
      </dgm:prSet>
      <dgm:spPr/>
    </dgm:pt>
    <dgm:pt modelId="{A182A7B1-2DD5-4942-BA40-CC89CA87399D}" type="pres">
      <dgm:prSet presAssocID="{33FA2ABD-BC27-4A7D-ACE0-CA5AD6197CD8}" presName="space" presStyleCnt="0"/>
      <dgm:spPr/>
    </dgm:pt>
    <dgm:pt modelId="{B9153344-FF23-4E2B-96EC-C42F318D1A43}" type="pres">
      <dgm:prSet presAssocID="{18D1D13C-0317-47D6-9807-F84051454C95}" presName="composite" presStyleCnt="0"/>
      <dgm:spPr/>
    </dgm:pt>
    <dgm:pt modelId="{F14980A5-AB02-4A40-8365-8C5D48C48F7B}" type="pres">
      <dgm:prSet presAssocID="{18D1D13C-0317-47D6-9807-F84051454C95}" presName="parTx" presStyleLbl="alignNode1" presStyleIdx="1" presStyleCnt="5">
        <dgm:presLayoutVars>
          <dgm:chMax val="0"/>
          <dgm:chPref val="0"/>
          <dgm:bulletEnabled val="1"/>
        </dgm:presLayoutVars>
      </dgm:prSet>
      <dgm:spPr/>
    </dgm:pt>
    <dgm:pt modelId="{1C8BCB5A-6CF2-435C-A78D-B63A79ACA8C3}" type="pres">
      <dgm:prSet presAssocID="{18D1D13C-0317-47D6-9807-F84051454C95}" presName="desTx" presStyleLbl="alignAccFollowNode1" presStyleIdx="1" presStyleCnt="5">
        <dgm:presLayoutVars>
          <dgm:bulletEnabled val="1"/>
        </dgm:presLayoutVars>
      </dgm:prSet>
      <dgm:spPr/>
    </dgm:pt>
    <dgm:pt modelId="{576A4A2D-16A5-41DC-B7FE-CA443CBCBEEA}" type="pres">
      <dgm:prSet presAssocID="{29C25D4E-130A-4A4F-9BF1-C0CC2ACD73D9}" presName="space" presStyleCnt="0"/>
      <dgm:spPr/>
    </dgm:pt>
    <dgm:pt modelId="{C8D998DE-60A9-43C8-8C0E-5061A53AE5C9}" type="pres">
      <dgm:prSet presAssocID="{47749426-1EC1-49A6-9CD8-26D74238DC55}" presName="composite" presStyleCnt="0"/>
      <dgm:spPr/>
    </dgm:pt>
    <dgm:pt modelId="{5A628E6E-4D91-44A7-B895-95990770CE8F}" type="pres">
      <dgm:prSet presAssocID="{47749426-1EC1-49A6-9CD8-26D74238DC55}" presName="parTx" presStyleLbl="alignNode1" presStyleIdx="2" presStyleCnt="5">
        <dgm:presLayoutVars>
          <dgm:chMax val="0"/>
          <dgm:chPref val="0"/>
          <dgm:bulletEnabled val="1"/>
        </dgm:presLayoutVars>
      </dgm:prSet>
      <dgm:spPr/>
    </dgm:pt>
    <dgm:pt modelId="{F0DBDF56-9203-4FC8-86F0-0F95009F5A14}" type="pres">
      <dgm:prSet presAssocID="{47749426-1EC1-49A6-9CD8-26D74238DC55}" presName="desTx" presStyleLbl="alignAccFollowNode1" presStyleIdx="2" presStyleCnt="5">
        <dgm:presLayoutVars>
          <dgm:bulletEnabled val="1"/>
        </dgm:presLayoutVars>
      </dgm:prSet>
      <dgm:spPr/>
    </dgm:pt>
    <dgm:pt modelId="{0E3D7136-5AA0-4B1B-AB6D-F274D155E280}" type="pres">
      <dgm:prSet presAssocID="{077B4053-29A3-4E07-979C-11D37BC932D5}" presName="space" presStyleCnt="0"/>
      <dgm:spPr/>
    </dgm:pt>
    <dgm:pt modelId="{066B6FCF-3464-4E9E-A107-95AEE478478F}" type="pres">
      <dgm:prSet presAssocID="{66EC6714-52D3-4B67-94F4-1D69578DF84F}" presName="composite" presStyleCnt="0"/>
      <dgm:spPr/>
    </dgm:pt>
    <dgm:pt modelId="{4E46CD69-776E-406A-A2B9-39CEBA07550B}" type="pres">
      <dgm:prSet presAssocID="{66EC6714-52D3-4B67-94F4-1D69578DF84F}" presName="parTx" presStyleLbl="alignNode1" presStyleIdx="3" presStyleCnt="5">
        <dgm:presLayoutVars>
          <dgm:chMax val="0"/>
          <dgm:chPref val="0"/>
          <dgm:bulletEnabled val="1"/>
        </dgm:presLayoutVars>
      </dgm:prSet>
      <dgm:spPr/>
    </dgm:pt>
    <dgm:pt modelId="{E1EBD391-DDA8-4610-AC12-8ED1214D5029}" type="pres">
      <dgm:prSet presAssocID="{66EC6714-52D3-4B67-94F4-1D69578DF84F}" presName="desTx" presStyleLbl="alignAccFollowNode1" presStyleIdx="3" presStyleCnt="5">
        <dgm:presLayoutVars>
          <dgm:bulletEnabled val="1"/>
        </dgm:presLayoutVars>
      </dgm:prSet>
      <dgm:spPr/>
    </dgm:pt>
    <dgm:pt modelId="{DE596560-9041-43A7-B596-8B7C31DBD698}" type="pres">
      <dgm:prSet presAssocID="{57982C8A-B42E-4CE7-B5DE-0B2A4A070627}" presName="space" presStyleCnt="0"/>
      <dgm:spPr/>
    </dgm:pt>
    <dgm:pt modelId="{F68B5A0E-663F-4DFE-B58F-9E0DFDF59C64}" type="pres">
      <dgm:prSet presAssocID="{A9A274DA-A70E-46FD-9016-82DBD15E5D45}" presName="composite" presStyleCnt="0"/>
      <dgm:spPr/>
    </dgm:pt>
    <dgm:pt modelId="{0033D608-C1F3-4EB2-9DFC-3D06B97CFF20}" type="pres">
      <dgm:prSet presAssocID="{A9A274DA-A70E-46FD-9016-82DBD15E5D45}" presName="parTx" presStyleLbl="alignNode1" presStyleIdx="4" presStyleCnt="5">
        <dgm:presLayoutVars>
          <dgm:chMax val="0"/>
          <dgm:chPref val="0"/>
          <dgm:bulletEnabled val="1"/>
        </dgm:presLayoutVars>
      </dgm:prSet>
      <dgm:spPr/>
    </dgm:pt>
    <dgm:pt modelId="{DB87EB26-B0EA-4E77-8699-5505BA8F497B}" type="pres">
      <dgm:prSet presAssocID="{A9A274DA-A70E-46FD-9016-82DBD15E5D45}" presName="desTx" presStyleLbl="alignAccFollowNode1" presStyleIdx="4" presStyleCnt="5">
        <dgm:presLayoutVars>
          <dgm:bulletEnabled val="1"/>
        </dgm:presLayoutVars>
      </dgm:prSet>
      <dgm:spPr/>
    </dgm:pt>
  </dgm:ptLst>
  <dgm:cxnLst>
    <dgm:cxn modelId="{19D1B601-E458-4FDD-9642-389FB3918BAB}" type="presOf" srcId="{18D1D13C-0317-47D6-9807-F84051454C95}" destId="{F14980A5-AB02-4A40-8365-8C5D48C48F7B}" srcOrd="0" destOrd="0" presId="urn:microsoft.com/office/officeart/2005/8/layout/hList1"/>
    <dgm:cxn modelId="{BF14290A-9DAF-448F-8F61-BB1D73350634}" srcId="{18D1D13C-0317-47D6-9807-F84051454C95}" destId="{54F8A61E-DCAB-4315-A17F-F540684314FD}" srcOrd="0" destOrd="0" parTransId="{88433343-3E6E-44F4-9C46-AFE178D7CAF6}" sibTransId="{0E3DCD02-9F43-4F92-BA08-28FE38667160}"/>
    <dgm:cxn modelId="{4CCE4D0E-3949-4DB7-A850-138931B2DB54}" srcId="{0912B28B-7BE8-42D0-B0E6-0F8E9B62FD4E}" destId="{66EC6714-52D3-4B67-94F4-1D69578DF84F}" srcOrd="3" destOrd="0" parTransId="{612E5D3C-1144-4BE7-9E83-E519E2552476}" sibTransId="{57982C8A-B42E-4CE7-B5DE-0B2A4A070627}"/>
    <dgm:cxn modelId="{86ED0B1E-4473-4DB8-9816-2DF560D3FA18}" type="presOf" srcId="{A9A274DA-A70E-46FD-9016-82DBD15E5D45}" destId="{0033D608-C1F3-4EB2-9DFC-3D06B97CFF20}" srcOrd="0" destOrd="0" presId="urn:microsoft.com/office/officeart/2005/8/layout/hList1"/>
    <dgm:cxn modelId="{74FE1138-5E54-4847-A65E-DBBE02911898}" srcId="{9868E289-5A62-49C5-B48E-75726B12C784}" destId="{6B623E5A-619E-4482-A90D-66A1CD10F0E7}" srcOrd="0" destOrd="0" parTransId="{A518427C-ECE4-49E5-9226-9E8036FA033F}" sibTransId="{DCBA5567-A2A3-49AF-840F-2A3E49F37530}"/>
    <dgm:cxn modelId="{7ECC5A5E-E44B-4DAC-AB1C-CAE741C8CE62}" srcId="{66EC6714-52D3-4B67-94F4-1D69578DF84F}" destId="{34FDE38A-A5AD-4474-A32C-014F0E92614B}" srcOrd="0" destOrd="0" parTransId="{49871DE9-1248-4479-9F89-7522133D8176}" sibTransId="{7B0326D9-4422-41EB-9D18-145506550A3F}"/>
    <dgm:cxn modelId="{90040C42-98CB-4766-AC28-43140542D842}" srcId="{47749426-1EC1-49A6-9CD8-26D74238DC55}" destId="{4A2F2D78-F9C5-4FCA-8916-954B2F7B1A8E}" srcOrd="0" destOrd="0" parTransId="{181BA892-BDD0-4043-8C0C-4939C5645CF0}" sibTransId="{AE457C7E-2E24-4EEB-BBE8-E64443B3B079}"/>
    <dgm:cxn modelId="{2507CA42-1468-42B0-8471-5A8F3B153D6D}" type="presOf" srcId="{54F8A61E-DCAB-4315-A17F-F540684314FD}" destId="{1C8BCB5A-6CF2-435C-A78D-B63A79ACA8C3}" srcOrd="0" destOrd="0" presId="urn:microsoft.com/office/officeart/2005/8/layout/hList1"/>
    <dgm:cxn modelId="{A6B74466-AA98-4B1B-AAE8-5D96C303C65D}" srcId="{0912B28B-7BE8-42D0-B0E6-0F8E9B62FD4E}" destId="{A9A274DA-A70E-46FD-9016-82DBD15E5D45}" srcOrd="4" destOrd="0" parTransId="{539E1D3C-C2BB-441F-A02D-2A7DB93F5391}" sibTransId="{11212E73-EC18-4673-8E5A-155E6065C0E9}"/>
    <dgm:cxn modelId="{4457A34A-FBB2-426D-A38F-662160BB5341}" type="presOf" srcId="{6B623E5A-619E-4482-A90D-66A1CD10F0E7}" destId="{993F2937-406C-4AF9-9031-A4D4150235FE}" srcOrd="0" destOrd="0" presId="urn:microsoft.com/office/officeart/2005/8/layout/hList1"/>
    <dgm:cxn modelId="{92789D4E-C183-4F3E-BFA5-F19CD35957C1}" type="presOf" srcId="{0912B28B-7BE8-42D0-B0E6-0F8E9B62FD4E}" destId="{2529F8D6-656E-4FF9-8CAA-AE3785A60049}" srcOrd="0" destOrd="0" presId="urn:microsoft.com/office/officeart/2005/8/layout/hList1"/>
    <dgm:cxn modelId="{85F1A46F-6D92-4FC2-89BF-B5A0FAD87EAF}" type="presOf" srcId="{D74E7603-EEFC-4C9F-B761-97CD9E16DFD9}" destId="{DB87EB26-B0EA-4E77-8699-5505BA8F497B}" srcOrd="0" destOrd="0" presId="urn:microsoft.com/office/officeart/2005/8/layout/hList1"/>
    <dgm:cxn modelId="{2A8A7A54-9FC1-4C0B-8A03-10DE3F16A388}" type="presOf" srcId="{9868E289-5A62-49C5-B48E-75726B12C784}" destId="{DDC53400-FB6F-4FA7-A4AA-58033BFFEBAF}" srcOrd="0" destOrd="0" presId="urn:microsoft.com/office/officeart/2005/8/layout/hList1"/>
    <dgm:cxn modelId="{50806D5A-4CF1-40BD-B109-E32435D9D783}" srcId="{A9A274DA-A70E-46FD-9016-82DBD15E5D45}" destId="{D74E7603-EEFC-4C9F-B761-97CD9E16DFD9}" srcOrd="0" destOrd="0" parTransId="{34343E59-DBB7-4A0A-A2FA-3CD9B79C663B}" sibTransId="{291D19E5-F6D6-4772-9A60-22B3D5CF4749}"/>
    <dgm:cxn modelId="{C88B398E-132F-4CD2-9570-E24B71250D64}" srcId="{0912B28B-7BE8-42D0-B0E6-0F8E9B62FD4E}" destId="{47749426-1EC1-49A6-9CD8-26D74238DC55}" srcOrd="2" destOrd="0" parTransId="{93AFCAB5-32F5-4C3B-8751-09BCA30301DA}" sibTransId="{077B4053-29A3-4E07-979C-11D37BC932D5}"/>
    <dgm:cxn modelId="{16CDC597-D543-43BD-90B4-4CFA0D802A16}" type="presOf" srcId="{66EC6714-52D3-4B67-94F4-1D69578DF84F}" destId="{4E46CD69-776E-406A-A2B9-39CEBA07550B}" srcOrd="0" destOrd="0" presId="urn:microsoft.com/office/officeart/2005/8/layout/hList1"/>
    <dgm:cxn modelId="{4DDDE19E-49BD-4431-9621-74A5983D1740}" srcId="{0912B28B-7BE8-42D0-B0E6-0F8E9B62FD4E}" destId="{9868E289-5A62-49C5-B48E-75726B12C784}" srcOrd="0" destOrd="0" parTransId="{2747EB56-C81F-4DCC-A353-1FE3EA25B69B}" sibTransId="{33FA2ABD-BC27-4A7D-ACE0-CA5AD6197CD8}"/>
    <dgm:cxn modelId="{CA2980AF-015D-4048-929C-DF34E7A5580C}" type="presOf" srcId="{34FDE38A-A5AD-4474-A32C-014F0E92614B}" destId="{E1EBD391-DDA8-4610-AC12-8ED1214D5029}" srcOrd="0" destOrd="0" presId="urn:microsoft.com/office/officeart/2005/8/layout/hList1"/>
    <dgm:cxn modelId="{6A2EF5F5-348B-41B1-AEB9-EEE27F63151F}" type="presOf" srcId="{47749426-1EC1-49A6-9CD8-26D74238DC55}" destId="{5A628E6E-4D91-44A7-B895-95990770CE8F}" srcOrd="0" destOrd="0" presId="urn:microsoft.com/office/officeart/2005/8/layout/hList1"/>
    <dgm:cxn modelId="{DE1041F6-A2E9-4996-B619-B7AF0579BBDC}" srcId="{0912B28B-7BE8-42D0-B0E6-0F8E9B62FD4E}" destId="{18D1D13C-0317-47D6-9807-F84051454C95}" srcOrd="1" destOrd="0" parTransId="{410776C9-D2C7-4C79-9C8A-B3803775F166}" sibTransId="{29C25D4E-130A-4A4F-9BF1-C0CC2ACD73D9}"/>
    <dgm:cxn modelId="{C6B3BDFE-8810-4853-8B4E-4B18870CE589}" type="presOf" srcId="{4A2F2D78-F9C5-4FCA-8916-954B2F7B1A8E}" destId="{F0DBDF56-9203-4FC8-86F0-0F95009F5A14}" srcOrd="0" destOrd="0" presId="urn:microsoft.com/office/officeart/2005/8/layout/hList1"/>
    <dgm:cxn modelId="{1448BD66-188E-46C8-81A2-F23B95C2EBDB}" type="presParOf" srcId="{2529F8D6-656E-4FF9-8CAA-AE3785A60049}" destId="{F0055283-695B-47F9-870C-79D8E1252FB1}" srcOrd="0" destOrd="0" presId="urn:microsoft.com/office/officeart/2005/8/layout/hList1"/>
    <dgm:cxn modelId="{D8CB33E4-AE29-4AB0-B5A6-4EAAFF514460}" type="presParOf" srcId="{F0055283-695B-47F9-870C-79D8E1252FB1}" destId="{DDC53400-FB6F-4FA7-A4AA-58033BFFEBAF}" srcOrd="0" destOrd="0" presId="urn:microsoft.com/office/officeart/2005/8/layout/hList1"/>
    <dgm:cxn modelId="{D0097F1F-D244-4CA0-8310-E21EEDEE8750}" type="presParOf" srcId="{F0055283-695B-47F9-870C-79D8E1252FB1}" destId="{993F2937-406C-4AF9-9031-A4D4150235FE}" srcOrd="1" destOrd="0" presId="urn:microsoft.com/office/officeart/2005/8/layout/hList1"/>
    <dgm:cxn modelId="{FECE0D80-BA12-4584-B56E-9BE4F5D80C67}" type="presParOf" srcId="{2529F8D6-656E-4FF9-8CAA-AE3785A60049}" destId="{A182A7B1-2DD5-4942-BA40-CC89CA87399D}" srcOrd="1" destOrd="0" presId="urn:microsoft.com/office/officeart/2005/8/layout/hList1"/>
    <dgm:cxn modelId="{B8847DB5-488C-4B1F-9D6F-43179E1984D9}" type="presParOf" srcId="{2529F8D6-656E-4FF9-8CAA-AE3785A60049}" destId="{B9153344-FF23-4E2B-96EC-C42F318D1A43}" srcOrd="2" destOrd="0" presId="urn:microsoft.com/office/officeart/2005/8/layout/hList1"/>
    <dgm:cxn modelId="{E97C26DC-D1F8-48FF-A338-990E7A214739}" type="presParOf" srcId="{B9153344-FF23-4E2B-96EC-C42F318D1A43}" destId="{F14980A5-AB02-4A40-8365-8C5D48C48F7B}" srcOrd="0" destOrd="0" presId="urn:microsoft.com/office/officeart/2005/8/layout/hList1"/>
    <dgm:cxn modelId="{2868EFD9-681C-4F1D-B86F-85A72EADE6F4}" type="presParOf" srcId="{B9153344-FF23-4E2B-96EC-C42F318D1A43}" destId="{1C8BCB5A-6CF2-435C-A78D-B63A79ACA8C3}" srcOrd="1" destOrd="0" presId="urn:microsoft.com/office/officeart/2005/8/layout/hList1"/>
    <dgm:cxn modelId="{C7DECBF1-04D0-46D2-886C-4937DFA558C1}" type="presParOf" srcId="{2529F8D6-656E-4FF9-8CAA-AE3785A60049}" destId="{576A4A2D-16A5-41DC-B7FE-CA443CBCBEEA}" srcOrd="3" destOrd="0" presId="urn:microsoft.com/office/officeart/2005/8/layout/hList1"/>
    <dgm:cxn modelId="{F8907A9F-BE89-4AAE-9E92-D5659D9E49B4}" type="presParOf" srcId="{2529F8D6-656E-4FF9-8CAA-AE3785A60049}" destId="{C8D998DE-60A9-43C8-8C0E-5061A53AE5C9}" srcOrd="4" destOrd="0" presId="urn:microsoft.com/office/officeart/2005/8/layout/hList1"/>
    <dgm:cxn modelId="{6AD3CBAD-62A4-40B2-ADA8-83B8E3CC6597}" type="presParOf" srcId="{C8D998DE-60A9-43C8-8C0E-5061A53AE5C9}" destId="{5A628E6E-4D91-44A7-B895-95990770CE8F}" srcOrd="0" destOrd="0" presId="urn:microsoft.com/office/officeart/2005/8/layout/hList1"/>
    <dgm:cxn modelId="{833B7839-F4AA-475E-AE49-F8266E9E5A34}" type="presParOf" srcId="{C8D998DE-60A9-43C8-8C0E-5061A53AE5C9}" destId="{F0DBDF56-9203-4FC8-86F0-0F95009F5A14}" srcOrd="1" destOrd="0" presId="urn:microsoft.com/office/officeart/2005/8/layout/hList1"/>
    <dgm:cxn modelId="{5A136655-70DD-4711-AE31-C6B10236384C}" type="presParOf" srcId="{2529F8D6-656E-4FF9-8CAA-AE3785A60049}" destId="{0E3D7136-5AA0-4B1B-AB6D-F274D155E280}" srcOrd="5" destOrd="0" presId="urn:microsoft.com/office/officeart/2005/8/layout/hList1"/>
    <dgm:cxn modelId="{41299996-95F5-4E59-8FA6-39CA06ACF34E}" type="presParOf" srcId="{2529F8D6-656E-4FF9-8CAA-AE3785A60049}" destId="{066B6FCF-3464-4E9E-A107-95AEE478478F}" srcOrd="6" destOrd="0" presId="urn:microsoft.com/office/officeart/2005/8/layout/hList1"/>
    <dgm:cxn modelId="{087233DF-8620-45C1-A290-7CD0B05ACDAE}" type="presParOf" srcId="{066B6FCF-3464-4E9E-A107-95AEE478478F}" destId="{4E46CD69-776E-406A-A2B9-39CEBA07550B}" srcOrd="0" destOrd="0" presId="urn:microsoft.com/office/officeart/2005/8/layout/hList1"/>
    <dgm:cxn modelId="{425ECA88-69E8-4320-BFC5-211F629F5792}" type="presParOf" srcId="{066B6FCF-3464-4E9E-A107-95AEE478478F}" destId="{E1EBD391-DDA8-4610-AC12-8ED1214D5029}" srcOrd="1" destOrd="0" presId="urn:microsoft.com/office/officeart/2005/8/layout/hList1"/>
    <dgm:cxn modelId="{B3CB75AB-FD12-4D17-A9D8-AFEA05ABB54A}" type="presParOf" srcId="{2529F8D6-656E-4FF9-8CAA-AE3785A60049}" destId="{DE596560-9041-43A7-B596-8B7C31DBD698}" srcOrd="7" destOrd="0" presId="urn:microsoft.com/office/officeart/2005/8/layout/hList1"/>
    <dgm:cxn modelId="{317A819F-9488-4C43-8CC3-1A6E5783B01B}" type="presParOf" srcId="{2529F8D6-656E-4FF9-8CAA-AE3785A60049}" destId="{F68B5A0E-663F-4DFE-B58F-9E0DFDF59C64}" srcOrd="8" destOrd="0" presId="urn:microsoft.com/office/officeart/2005/8/layout/hList1"/>
    <dgm:cxn modelId="{41AD60C5-EB3A-4D90-AFF0-761125FF3BEB}" type="presParOf" srcId="{F68B5A0E-663F-4DFE-B58F-9E0DFDF59C64}" destId="{0033D608-C1F3-4EB2-9DFC-3D06B97CFF20}" srcOrd="0" destOrd="0" presId="urn:microsoft.com/office/officeart/2005/8/layout/hList1"/>
    <dgm:cxn modelId="{CD94E161-2E2C-4629-8E9E-AC9B2B730CB2}" type="presParOf" srcId="{F68B5A0E-663F-4DFE-B58F-9E0DFDF59C64}" destId="{DB87EB26-B0EA-4E77-8699-5505BA8F497B}" srcOrd="1" destOrd="0" presId="urn:microsoft.com/office/officeart/2005/8/layout/hList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53400-FB6F-4FA7-A4AA-58033BFFEBAF}">
      <dsp:nvSpPr>
        <dsp:cNvPr id="0" name=""/>
        <dsp:cNvSpPr/>
      </dsp:nvSpPr>
      <dsp:spPr>
        <a:xfrm>
          <a:off x="3881" y="15964"/>
          <a:ext cx="1487977" cy="31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GB" sz="1100" b="1" kern="1200" dirty="0"/>
            <a:t>Indicator 1</a:t>
          </a:r>
        </a:p>
      </dsp:txBody>
      <dsp:txXfrm>
        <a:off x="3881" y="15964"/>
        <a:ext cx="1487977" cy="316800"/>
      </dsp:txXfrm>
    </dsp:sp>
    <dsp:sp modelId="{993F2937-406C-4AF9-9031-A4D4150235FE}">
      <dsp:nvSpPr>
        <dsp:cNvPr id="0" name=""/>
        <dsp:cNvSpPr/>
      </dsp:nvSpPr>
      <dsp:spPr>
        <a:xfrm>
          <a:off x="3881" y="332764"/>
          <a:ext cx="1487977" cy="13248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t>Percentage of staff in each of the AfC Bands 1-9 or Medical and Dental subgroups and VSM compared with the percentage of staff in the overall workforce </a:t>
          </a:r>
        </a:p>
      </dsp:txBody>
      <dsp:txXfrm>
        <a:off x="3881" y="332764"/>
        <a:ext cx="1487977" cy="1324805"/>
      </dsp:txXfrm>
    </dsp:sp>
    <dsp:sp modelId="{F14980A5-AB02-4A40-8365-8C5D48C48F7B}">
      <dsp:nvSpPr>
        <dsp:cNvPr id="0" name=""/>
        <dsp:cNvSpPr/>
      </dsp:nvSpPr>
      <dsp:spPr>
        <a:xfrm>
          <a:off x="1700176" y="15964"/>
          <a:ext cx="1487977" cy="31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GB" sz="1100" b="1" kern="1200" dirty="0"/>
            <a:t>Indicator 2</a:t>
          </a:r>
        </a:p>
      </dsp:txBody>
      <dsp:txXfrm>
        <a:off x="1700176" y="15964"/>
        <a:ext cx="1487977" cy="316800"/>
      </dsp:txXfrm>
    </dsp:sp>
    <dsp:sp modelId="{1C8BCB5A-6CF2-435C-A78D-B63A79ACA8C3}">
      <dsp:nvSpPr>
        <dsp:cNvPr id="0" name=""/>
        <dsp:cNvSpPr/>
      </dsp:nvSpPr>
      <dsp:spPr>
        <a:xfrm>
          <a:off x="1700176" y="332764"/>
          <a:ext cx="1487977" cy="13248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Relative likelihood of BME staff being appointed from shortlisting compared to that of white staff being appointed from shortlisting across all posts</a:t>
          </a:r>
          <a:endParaRPr lang="en-GB" sz="1050" kern="1200" dirty="0"/>
        </a:p>
      </dsp:txBody>
      <dsp:txXfrm>
        <a:off x="1700176" y="332764"/>
        <a:ext cx="1487977" cy="1324805"/>
      </dsp:txXfrm>
    </dsp:sp>
    <dsp:sp modelId="{5A628E6E-4D91-44A7-B895-95990770CE8F}">
      <dsp:nvSpPr>
        <dsp:cNvPr id="0" name=""/>
        <dsp:cNvSpPr/>
      </dsp:nvSpPr>
      <dsp:spPr>
        <a:xfrm>
          <a:off x="3396471" y="15964"/>
          <a:ext cx="1487977" cy="31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GB" sz="1100" b="1" kern="1200" dirty="0"/>
            <a:t>Indicator 3</a:t>
          </a:r>
        </a:p>
      </dsp:txBody>
      <dsp:txXfrm>
        <a:off x="3396471" y="15964"/>
        <a:ext cx="1487977" cy="316800"/>
      </dsp:txXfrm>
    </dsp:sp>
    <dsp:sp modelId="{F0DBDF56-9203-4FC8-86F0-0F95009F5A14}">
      <dsp:nvSpPr>
        <dsp:cNvPr id="0" name=""/>
        <dsp:cNvSpPr/>
      </dsp:nvSpPr>
      <dsp:spPr>
        <a:xfrm>
          <a:off x="3396471" y="332764"/>
          <a:ext cx="1487977" cy="13248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Relative likelihood of BME staff entering the formal disciplinary process, compared to that of white staff entering the formal disciplinary process</a:t>
          </a:r>
          <a:endParaRPr lang="en-GB" sz="1050" kern="1200" dirty="0"/>
        </a:p>
      </dsp:txBody>
      <dsp:txXfrm>
        <a:off x="3396471" y="332764"/>
        <a:ext cx="1487977" cy="1324805"/>
      </dsp:txXfrm>
    </dsp:sp>
    <dsp:sp modelId="{4E46CD69-776E-406A-A2B9-39CEBA07550B}">
      <dsp:nvSpPr>
        <dsp:cNvPr id="0" name=""/>
        <dsp:cNvSpPr/>
      </dsp:nvSpPr>
      <dsp:spPr>
        <a:xfrm>
          <a:off x="5092765" y="15964"/>
          <a:ext cx="1487977" cy="31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GB" sz="1100" b="1" kern="1200" dirty="0"/>
            <a:t>Indicator 4</a:t>
          </a:r>
        </a:p>
      </dsp:txBody>
      <dsp:txXfrm>
        <a:off x="5092765" y="15964"/>
        <a:ext cx="1487977" cy="316800"/>
      </dsp:txXfrm>
    </dsp:sp>
    <dsp:sp modelId="{E1EBD391-DDA8-4610-AC12-8ED1214D5029}">
      <dsp:nvSpPr>
        <dsp:cNvPr id="0" name=""/>
        <dsp:cNvSpPr/>
      </dsp:nvSpPr>
      <dsp:spPr>
        <a:xfrm>
          <a:off x="5092765" y="332764"/>
          <a:ext cx="1487977" cy="13248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Relative likelihood of BME staff accessing non mandatory training and CPD as compared to white staff</a:t>
          </a:r>
          <a:endParaRPr lang="en-GB" sz="1050" kern="1200" dirty="0"/>
        </a:p>
      </dsp:txBody>
      <dsp:txXfrm>
        <a:off x="5092765" y="332764"/>
        <a:ext cx="1487977" cy="1324805"/>
      </dsp:txXfrm>
    </dsp:sp>
    <dsp:sp modelId="{0033D608-C1F3-4EB2-9DFC-3D06B97CFF20}">
      <dsp:nvSpPr>
        <dsp:cNvPr id="0" name=""/>
        <dsp:cNvSpPr/>
      </dsp:nvSpPr>
      <dsp:spPr>
        <a:xfrm>
          <a:off x="6789060" y="15964"/>
          <a:ext cx="1487977" cy="31680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GB" sz="1100" kern="1200" dirty="0"/>
            <a:t>Indicator 1</a:t>
          </a:r>
        </a:p>
      </dsp:txBody>
      <dsp:txXfrm>
        <a:off x="6789060" y="15964"/>
        <a:ext cx="1487977" cy="316800"/>
      </dsp:txXfrm>
    </dsp:sp>
    <dsp:sp modelId="{DB87EB26-B0EA-4E77-8699-5505BA8F497B}">
      <dsp:nvSpPr>
        <dsp:cNvPr id="0" name=""/>
        <dsp:cNvSpPr/>
      </dsp:nvSpPr>
      <dsp:spPr>
        <a:xfrm>
          <a:off x="6789060" y="332764"/>
          <a:ext cx="1487977" cy="1324805"/>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53400-FB6F-4FA7-A4AA-58033BFFEBAF}">
      <dsp:nvSpPr>
        <dsp:cNvPr id="0" name=""/>
        <dsp:cNvSpPr/>
      </dsp:nvSpPr>
      <dsp:spPr>
        <a:xfrm>
          <a:off x="3881" y="3866"/>
          <a:ext cx="1487977" cy="59519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Indicator 5</a:t>
          </a:r>
        </a:p>
      </dsp:txBody>
      <dsp:txXfrm>
        <a:off x="3881" y="3866"/>
        <a:ext cx="1487977" cy="595191"/>
      </dsp:txXfrm>
    </dsp:sp>
    <dsp:sp modelId="{993F2937-406C-4AF9-9031-A4D4150235FE}">
      <dsp:nvSpPr>
        <dsp:cNvPr id="0" name=""/>
        <dsp:cNvSpPr/>
      </dsp:nvSpPr>
      <dsp:spPr>
        <a:xfrm>
          <a:off x="3881" y="599058"/>
          <a:ext cx="1487977" cy="11858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Percentage of staff experiencing harassment, bullying or abuse from patients, relatives or the public in last 12 months  </a:t>
          </a:r>
          <a:endParaRPr lang="en-GB" sz="1050" kern="1200" dirty="0"/>
        </a:p>
      </dsp:txBody>
      <dsp:txXfrm>
        <a:off x="3881" y="599058"/>
        <a:ext cx="1487977" cy="1185840"/>
      </dsp:txXfrm>
    </dsp:sp>
    <dsp:sp modelId="{F14980A5-AB02-4A40-8365-8C5D48C48F7B}">
      <dsp:nvSpPr>
        <dsp:cNvPr id="0" name=""/>
        <dsp:cNvSpPr/>
      </dsp:nvSpPr>
      <dsp:spPr>
        <a:xfrm>
          <a:off x="1700176" y="3866"/>
          <a:ext cx="1487977" cy="59519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Indicator 6</a:t>
          </a:r>
        </a:p>
      </dsp:txBody>
      <dsp:txXfrm>
        <a:off x="1700176" y="3866"/>
        <a:ext cx="1487977" cy="595191"/>
      </dsp:txXfrm>
    </dsp:sp>
    <dsp:sp modelId="{1C8BCB5A-6CF2-435C-A78D-B63A79ACA8C3}">
      <dsp:nvSpPr>
        <dsp:cNvPr id="0" name=""/>
        <dsp:cNvSpPr/>
      </dsp:nvSpPr>
      <dsp:spPr>
        <a:xfrm>
          <a:off x="1700176" y="599058"/>
          <a:ext cx="1487977" cy="11858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Percentage of staff experiencing harassment, bullying or abuse from staff in last 12 months  </a:t>
          </a:r>
          <a:endParaRPr lang="en-GB" sz="1050" kern="1200" dirty="0"/>
        </a:p>
      </dsp:txBody>
      <dsp:txXfrm>
        <a:off x="1700176" y="599058"/>
        <a:ext cx="1487977" cy="1185840"/>
      </dsp:txXfrm>
    </dsp:sp>
    <dsp:sp modelId="{5A628E6E-4D91-44A7-B895-95990770CE8F}">
      <dsp:nvSpPr>
        <dsp:cNvPr id="0" name=""/>
        <dsp:cNvSpPr/>
      </dsp:nvSpPr>
      <dsp:spPr>
        <a:xfrm>
          <a:off x="3396471" y="3866"/>
          <a:ext cx="1487977" cy="59519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Indicator 7</a:t>
          </a:r>
        </a:p>
      </dsp:txBody>
      <dsp:txXfrm>
        <a:off x="3396471" y="3866"/>
        <a:ext cx="1487977" cy="595191"/>
      </dsp:txXfrm>
    </dsp:sp>
    <dsp:sp modelId="{F0DBDF56-9203-4FC8-86F0-0F95009F5A14}">
      <dsp:nvSpPr>
        <dsp:cNvPr id="0" name=""/>
        <dsp:cNvSpPr/>
      </dsp:nvSpPr>
      <dsp:spPr>
        <a:xfrm>
          <a:off x="3396471" y="599058"/>
          <a:ext cx="1487977" cy="11858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Percentage believing that trust provides equal opportunities for career progression or promotion </a:t>
          </a:r>
          <a:endParaRPr lang="en-GB" sz="1050" kern="1200" dirty="0"/>
        </a:p>
      </dsp:txBody>
      <dsp:txXfrm>
        <a:off x="3396471" y="599058"/>
        <a:ext cx="1487977" cy="1185840"/>
      </dsp:txXfrm>
    </dsp:sp>
    <dsp:sp modelId="{4E46CD69-776E-406A-A2B9-39CEBA07550B}">
      <dsp:nvSpPr>
        <dsp:cNvPr id="0" name=""/>
        <dsp:cNvSpPr/>
      </dsp:nvSpPr>
      <dsp:spPr>
        <a:xfrm>
          <a:off x="5092765" y="3866"/>
          <a:ext cx="1487977" cy="59519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Indicator 8</a:t>
          </a:r>
        </a:p>
      </dsp:txBody>
      <dsp:txXfrm>
        <a:off x="5092765" y="3866"/>
        <a:ext cx="1487977" cy="595191"/>
      </dsp:txXfrm>
    </dsp:sp>
    <dsp:sp modelId="{E1EBD391-DDA8-4610-AC12-8ED1214D5029}">
      <dsp:nvSpPr>
        <dsp:cNvPr id="0" name=""/>
        <dsp:cNvSpPr/>
      </dsp:nvSpPr>
      <dsp:spPr>
        <a:xfrm>
          <a:off x="5092765" y="599058"/>
          <a:ext cx="1487977" cy="11858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effectLst/>
            </a:rPr>
            <a:t>In the last 12 months have you personally experienced discrimination at work?</a:t>
          </a:r>
          <a:endParaRPr lang="en-GB" sz="1050" kern="1200" dirty="0"/>
        </a:p>
      </dsp:txBody>
      <dsp:txXfrm>
        <a:off x="5092765" y="599058"/>
        <a:ext cx="1487977" cy="1185840"/>
      </dsp:txXfrm>
    </dsp:sp>
    <dsp:sp modelId="{0033D608-C1F3-4EB2-9DFC-3D06B97CFF20}">
      <dsp:nvSpPr>
        <dsp:cNvPr id="0" name=""/>
        <dsp:cNvSpPr/>
      </dsp:nvSpPr>
      <dsp:spPr>
        <a:xfrm>
          <a:off x="6789060" y="3866"/>
          <a:ext cx="1487977" cy="59519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dirty="0"/>
            <a:t>Indicator 9</a:t>
          </a:r>
        </a:p>
      </dsp:txBody>
      <dsp:txXfrm>
        <a:off x="6789060" y="3866"/>
        <a:ext cx="1487977" cy="595191"/>
      </dsp:txXfrm>
    </dsp:sp>
    <dsp:sp modelId="{DB87EB26-B0EA-4E77-8699-5505BA8F497B}">
      <dsp:nvSpPr>
        <dsp:cNvPr id="0" name=""/>
        <dsp:cNvSpPr/>
      </dsp:nvSpPr>
      <dsp:spPr>
        <a:xfrm>
          <a:off x="6789060" y="599058"/>
          <a:ext cx="1487977" cy="11858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en-GB" sz="1050" kern="1200" dirty="0"/>
            <a:t>Percentage difference between the organisations’ Board membership and its overall workforce</a:t>
          </a:r>
        </a:p>
      </dsp:txBody>
      <dsp:txXfrm>
        <a:off x="6789060" y="599058"/>
        <a:ext cx="1487977" cy="11858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402427-9505-492F-AC87-FE659976FF16}" type="datetimeFigureOut">
              <a:rPr lang="en-GB" smtClean="0"/>
              <a:t>11/11/2019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31EE32-9E45-4D3F-BCE8-531CF73BEE48}" type="slidenum">
              <a:rPr lang="en-GB" smtClean="0"/>
              <a:t>‹#›</a:t>
            </a:fld>
            <a:endParaRPr lang="en-GB"/>
          </a:p>
        </p:txBody>
      </p:sp>
    </p:spTree>
    <p:extLst>
      <p:ext uri="{BB962C8B-B14F-4D97-AF65-F5344CB8AC3E}">
        <p14:creationId xmlns:p14="http://schemas.microsoft.com/office/powerpoint/2010/main" val="155281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taken is taken from the national ESR system.</a:t>
            </a:r>
          </a:p>
          <a:p>
            <a:r>
              <a:rPr lang="en-GB" dirty="0" err="1"/>
              <a:t>AfC</a:t>
            </a:r>
            <a:r>
              <a:rPr lang="en-GB" dirty="0"/>
              <a:t> only (excludes</a:t>
            </a:r>
            <a:r>
              <a:rPr lang="en-GB" baseline="0" dirty="0"/>
              <a:t> local pay grades)</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4</a:t>
            </a:fld>
            <a:endParaRPr lang="en-US"/>
          </a:p>
        </p:txBody>
      </p:sp>
    </p:spTree>
    <p:extLst>
      <p:ext uri="{BB962C8B-B14F-4D97-AF65-F5344CB8AC3E}">
        <p14:creationId xmlns:p14="http://schemas.microsoft.com/office/powerpoint/2010/main" val="1581387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76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1" y="1649628"/>
            <a:ext cx="10316899" cy="2244128"/>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2" y="854467"/>
            <a:ext cx="8756073" cy="611649"/>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100" dirty="0">
              <a:solidFill>
                <a:srgbClr val="005EB8"/>
              </a:solidFill>
              <a:latin typeface="Arial" charset="0"/>
              <a:ea typeface="Arial" charset="0"/>
              <a:cs typeface="Arial" charset="0"/>
            </a:endParaRPr>
          </a:p>
        </p:txBody>
      </p:sp>
      <p:sp>
        <p:nvSpPr>
          <p:cNvPr id="8" name="TextBox 7"/>
          <p:cNvSpPr txBox="1"/>
          <p:nvPr userDrawn="1"/>
        </p:nvSpPr>
        <p:spPr>
          <a:xfrm>
            <a:off x="388420" y="6372537"/>
            <a:ext cx="863149" cy="230832"/>
          </a:xfrm>
          <a:prstGeom prst="rect">
            <a:avLst/>
          </a:prstGeom>
          <a:noFill/>
        </p:spPr>
        <p:txBody>
          <a:bodyPr wrap="square" rtlCol="0">
            <a:spAutoFit/>
          </a:bodyPr>
          <a:lstStyle/>
          <a:p>
            <a:pPr algn="l"/>
            <a:fld id="{34F92BC6-D7C3-584B-87F2-0B845776A5AD}" type="slidenum">
              <a:rPr lang="en-US" sz="9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900" dirty="0">
                <a:solidFill>
                  <a:schemeClr val="accent3">
                    <a:lumMod val="60000"/>
                    <a:lumOff val="40000"/>
                  </a:schemeClr>
                </a:solidFill>
                <a:latin typeface="Arial" panose="020B0604020202020204" pitchFamily="34" charset="0"/>
                <a:cs typeface="Arial" panose="020B0604020202020204" pitchFamily="34" charset="0"/>
              </a:rPr>
              <a:t> </a:t>
            </a:r>
            <a:r>
              <a:rPr lang="en-US" sz="900" dirty="0">
                <a:solidFill>
                  <a:schemeClr val="accent3"/>
                </a:solidFill>
                <a:latin typeface="Arial" panose="020B0604020202020204" pitchFamily="34" charset="0"/>
                <a:cs typeface="Arial" panose="020B0604020202020204" pitchFamily="34" charset="0"/>
              </a:rPr>
              <a:t>  </a:t>
            </a:r>
            <a:r>
              <a:rPr lang="en-US" sz="900" dirty="0">
                <a:solidFill>
                  <a:srgbClr val="005EB8"/>
                </a:solidFill>
                <a:latin typeface="Arial" panose="020B0604020202020204" pitchFamily="34" charset="0"/>
                <a:cs typeface="Arial" panose="020B0604020202020204" pitchFamily="34" charset="0"/>
              </a:rPr>
              <a:t>|</a:t>
            </a:r>
            <a:endParaRPr lang="en-US" sz="9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3" y="6333442"/>
            <a:ext cx="7630885" cy="365125"/>
          </a:xfrm>
          <a:prstGeom prst="rect">
            <a:avLst/>
          </a:prstGeom>
        </p:spPr>
        <p:txBody>
          <a:bodyPr vert="horz" lIns="91440" tIns="45720" rIns="91440" bIns="45720" rtlCol="0" anchor="ctr"/>
          <a:lstStyle>
            <a:lvl1pPr algn="l">
              <a:defRPr sz="9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8" y="293024"/>
            <a:ext cx="1440873" cy="436418"/>
          </a:xfrm>
          <a:prstGeom prst="rect">
            <a:avLst/>
          </a:prstGeom>
        </p:spPr>
      </p:pic>
    </p:spTree>
    <p:extLst>
      <p:ext uri="{BB962C8B-B14F-4D97-AF65-F5344CB8AC3E}">
        <p14:creationId xmlns:p14="http://schemas.microsoft.com/office/powerpoint/2010/main" val="197893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262555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3" y="1680295"/>
            <a:ext cx="9809088"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1"/>
          <p:cNvSpPr>
            <a:spLocks noGrp="1"/>
          </p:cNvSpPr>
          <p:nvPr>
            <p:ph type="title"/>
          </p:nvPr>
        </p:nvSpPr>
        <p:spPr>
          <a:xfrm>
            <a:off x="609605" y="749913"/>
            <a:ext cx="9809087" cy="667725"/>
          </a:xfrm>
        </p:spPr>
        <p:txBody>
          <a:bodyPr/>
          <a:lstStyle/>
          <a:p>
            <a:r>
              <a:rPr lang="en-GB"/>
              <a:t>Click to edit Master title style</a:t>
            </a:r>
            <a:endParaRPr lang="en-US"/>
          </a:p>
        </p:txBody>
      </p:sp>
      <p:sp>
        <p:nvSpPr>
          <p:cNvPr id="2" name="Slide Number Placeholder 1"/>
          <p:cNvSpPr>
            <a:spLocks noGrp="1"/>
          </p:cNvSpPr>
          <p:nvPr>
            <p:ph type="sldNum" sz="quarter" idx="10"/>
          </p:nvPr>
        </p:nvSpPr>
        <p:spPr/>
        <p:txBody>
          <a:bodyPr/>
          <a:lstStyle/>
          <a:p>
            <a:fld id="{61E112CC-F5C7-5E43-8EAA-F554FEB5E453}"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48479" y="5281784"/>
            <a:ext cx="1627632" cy="1272808"/>
          </a:xfrm>
          <a:prstGeom prst="rect">
            <a:avLst/>
          </a:prstGeom>
        </p:spPr>
      </p:pic>
    </p:spTree>
    <p:extLst>
      <p:ext uri="{BB962C8B-B14F-4D97-AF65-F5344CB8AC3E}">
        <p14:creationId xmlns:p14="http://schemas.microsoft.com/office/powerpoint/2010/main" val="373840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3" y="1680295"/>
            <a:ext cx="9809088"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1"/>
          <p:cNvSpPr>
            <a:spLocks noGrp="1"/>
          </p:cNvSpPr>
          <p:nvPr>
            <p:ph type="title"/>
          </p:nvPr>
        </p:nvSpPr>
        <p:spPr>
          <a:xfrm>
            <a:off x="609605" y="749913"/>
            <a:ext cx="9809087" cy="667725"/>
          </a:xfrm>
        </p:spPr>
        <p:txBody>
          <a:bodyPr/>
          <a:lstStyle/>
          <a:p>
            <a:r>
              <a:rPr lang="en-GB"/>
              <a:t>Click to edit Master title style</a:t>
            </a:r>
            <a:endParaRPr lang="en-US"/>
          </a:p>
        </p:txBody>
      </p:sp>
      <p:sp>
        <p:nvSpPr>
          <p:cNvPr id="2" name="Slide Number Placeholder 1"/>
          <p:cNvSpPr>
            <a:spLocks noGrp="1"/>
          </p:cNvSpPr>
          <p:nvPr>
            <p:ph type="sldNum" sz="quarter" idx="10"/>
          </p:nvPr>
        </p:nvSpPr>
        <p:spPr/>
        <p:txBody>
          <a:bodyPr/>
          <a:lstStyle/>
          <a:p>
            <a:fld id="{61E112CC-F5C7-5E43-8EAA-F554FEB5E453}" type="slidenum">
              <a:rPr lang="en-US" smtClean="0">
                <a:solidFill>
                  <a:srgbClr val="005EB8"/>
                </a:solidFill>
              </a:rPr>
              <a:pPr/>
              <a:t>‹#›</a:t>
            </a:fld>
            <a:endParaRPr lang="en-US" dirty="0">
              <a:solidFill>
                <a:srgbClr val="005EB8"/>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48479" y="5281784"/>
            <a:ext cx="1627632" cy="1272808"/>
          </a:xfrm>
          <a:prstGeom prst="rect">
            <a:avLst/>
          </a:prstGeom>
        </p:spPr>
      </p:pic>
    </p:spTree>
    <p:extLst>
      <p:ext uri="{BB962C8B-B14F-4D97-AF65-F5344CB8AC3E}">
        <p14:creationId xmlns:p14="http://schemas.microsoft.com/office/powerpoint/2010/main" val="307029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a:xfrm>
            <a:off x="2669345" y="6356352"/>
            <a:ext cx="2844800" cy="365125"/>
          </a:xfrm>
        </p:spPr>
        <p:txBody>
          <a:bodyPr/>
          <a:lstStyle>
            <a:lvl1pPr algn="l">
              <a:defRPr/>
            </a:lvl1pPr>
          </a:lstStyle>
          <a:p>
            <a:fld id="{67DE7D0A-5CC0-CD4F-AD63-02ED5F8284D6}" type="slidenum">
              <a:rPr lang="en-US" smtClean="0">
                <a:solidFill>
                  <a:srgbClr val="005EB8"/>
                </a:solidFill>
              </a:rPr>
              <a:pPr/>
              <a:t>‹#›</a:t>
            </a:fld>
            <a:endParaRPr lang="en-US" dirty="0">
              <a:solidFill>
                <a:srgbClr val="005EB8"/>
              </a:solidFill>
            </a:endParaRPr>
          </a:p>
        </p:txBody>
      </p:sp>
      <p:sp>
        <p:nvSpPr>
          <p:cNvPr id="4" name="Content Placeholder 2"/>
          <p:cNvSpPr>
            <a:spLocks noGrp="1"/>
          </p:cNvSpPr>
          <p:nvPr>
            <p:ph idx="1"/>
          </p:nvPr>
        </p:nvSpPr>
        <p:spPr>
          <a:xfrm>
            <a:off x="609603" y="1680295"/>
            <a:ext cx="9809088"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1287785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10527487" y="6309700"/>
            <a:ext cx="1200000" cy="180000"/>
          </a:xfrm>
          <a:prstGeom prst="rect">
            <a:avLst/>
          </a:prstGeom>
        </p:spPr>
        <p:txBody>
          <a:bodyPr/>
          <a:lstStyle/>
          <a:p>
            <a:pPr defTabSz="457200">
              <a:defRPr/>
            </a:pPr>
            <a:fld id="{25809629-24C2-4C60-89AF-DE55D1E96931}" type="datetimeFigureOut">
              <a:rPr lang="en-GB" smtClean="0">
                <a:solidFill>
                  <a:srgbClr val="000000"/>
                </a:solidFill>
                <a:latin typeface="Arial"/>
              </a:rPr>
              <a:pPr defTabSz="457200">
                <a:defRPr/>
              </a:pPr>
              <a:t>11/11/2019</a:t>
            </a:fld>
            <a:endParaRPr lang="en-GB" dirty="0">
              <a:solidFill>
                <a:srgbClr val="000000"/>
              </a:solidFill>
              <a:latin typeface="Arial"/>
            </a:endParaRPr>
          </a:p>
        </p:txBody>
      </p:sp>
      <p:sp>
        <p:nvSpPr>
          <p:cNvPr id="6" name="Footer Placeholder 5"/>
          <p:cNvSpPr>
            <a:spLocks noGrp="1"/>
          </p:cNvSpPr>
          <p:nvPr>
            <p:ph type="ftr" sz="quarter" idx="11"/>
          </p:nvPr>
        </p:nvSpPr>
        <p:spPr>
          <a:xfrm>
            <a:off x="873602" y="6309700"/>
            <a:ext cx="9653887" cy="180000"/>
          </a:xfrm>
          <a:prstGeom prst="rect">
            <a:avLst/>
          </a:prstGeom>
        </p:spPr>
        <p:txBody>
          <a:bodyPr/>
          <a:lstStyle/>
          <a:p>
            <a:pPr defTabSz="457200">
              <a:defRPr/>
            </a:pPr>
            <a:endParaRPr lang="en-GB" sz="1800" dirty="0">
              <a:solidFill>
                <a:srgbClr val="000000"/>
              </a:solidFill>
              <a:latin typeface="Arial"/>
              <a:ea typeface="+mn-ea"/>
              <a:cs typeface="+mn-cs"/>
            </a:endParaRPr>
          </a:p>
        </p:txBody>
      </p:sp>
      <p:sp>
        <p:nvSpPr>
          <p:cNvPr id="7" name="Slide Number Placeholder 6"/>
          <p:cNvSpPr>
            <a:spLocks noGrp="1"/>
          </p:cNvSpPr>
          <p:nvPr>
            <p:ph type="sldNum" sz="quarter" idx="12"/>
          </p:nvPr>
        </p:nvSpPr>
        <p:spPr/>
        <p:txBody>
          <a:bodyPr/>
          <a:lstStyle/>
          <a:p>
            <a:pPr defTabSz="457200">
              <a:defRPr/>
            </a:pPr>
            <a:fld id="{D25C17D2-EB54-4F97-9125-072937BE4BDC}" type="slidenum">
              <a:rPr lang="en-GB" sz="1000" smtClean="0">
                <a:solidFill>
                  <a:srgbClr val="005EB8"/>
                </a:solidFill>
                <a:latin typeface="Arial"/>
                <a:cs typeface="Arial"/>
              </a:rPr>
              <a:pPr defTabSz="457200">
                <a:defRPr/>
              </a:pPr>
              <a:t>‹#›</a:t>
            </a:fld>
            <a:endParaRPr lang="en-GB" sz="1000" dirty="0">
              <a:solidFill>
                <a:srgbClr val="005EB8"/>
              </a:solidFill>
              <a:latin typeface="Arial"/>
              <a:cs typeface="Arial"/>
            </a:endParaRPr>
          </a:p>
        </p:txBody>
      </p:sp>
    </p:spTree>
    <p:extLst>
      <p:ext uri="{BB962C8B-B14F-4D97-AF65-F5344CB8AC3E}">
        <p14:creationId xmlns:p14="http://schemas.microsoft.com/office/powerpoint/2010/main" val="308808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974" y="1593"/>
          <a:ext cx="1953" cy="1587"/>
        </p:xfrm>
        <a:graphic>
          <a:graphicData uri="http://schemas.openxmlformats.org/presentationml/2006/ole">
            <mc:AlternateContent xmlns:mc="http://schemas.openxmlformats.org/markup-compatibility/2006">
              <mc:Choice xmlns:v="urn:schemas-microsoft-com:vml" Requires="v">
                <p:oleObj spid="_x0000_s1037" name="think-cell Slide" r:id="rId4" imgW="360" imgH="360" progId="">
                  <p:embed/>
                </p:oleObj>
              </mc:Choice>
              <mc:Fallback>
                <p:oleObj name="think-cell Slide" r:id="rId4" imgW="360" imgH="360" progId="">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 y="1593"/>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579969" y="163513"/>
            <a:ext cx="10301796" cy="831851"/>
          </a:xfrm>
        </p:spPr>
        <p:txBody>
          <a:bodyPr/>
          <a:lstStyle>
            <a:lvl1pPr>
              <a:defRPr/>
            </a:lvl1pPr>
          </a:lstStyle>
          <a:p>
            <a:r>
              <a:rPr lang="en-US" dirty="0"/>
              <a:t>Slide title</a:t>
            </a:r>
            <a:endParaRPr lang="en-GB" dirty="0"/>
          </a:p>
        </p:txBody>
      </p:sp>
    </p:spTree>
    <p:extLst>
      <p:ext uri="{BB962C8B-B14F-4D97-AF65-F5344CB8AC3E}">
        <p14:creationId xmlns:p14="http://schemas.microsoft.com/office/powerpoint/2010/main" val="426688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E6B4F3-0B5C-4BEA-BFAB-D34C5BACCE6C}"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C4C68-9C76-5449-BBA0-107A51179E14}"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0771" y="5517240"/>
            <a:ext cx="1630564" cy="956325"/>
          </a:xfrm>
          <a:prstGeom prst="rect">
            <a:avLst/>
          </a:prstGeom>
        </p:spPr>
      </p:pic>
    </p:spTree>
    <p:extLst>
      <p:ext uri="{BB962C8B-B14F-4D97-AF65-F5344CB8AC3E}">
        <p14:creationId xmlns:p14="http://schemas.microsoft.com/office/powerpoint/2010/main" val="165158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391798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506119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ngland.wres@nhs.net" TargetMode="External"/><Relationship Id="rId2" Type="http://schemas.openxmlformats.org/officeDocument/2006/relationships/hyperlink" Target="http://www.england.nhs.uk/w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hsstaffsurveyresult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608A49-3EB9-493C-B378-62279B28580E}"/>
              </a:ext>
            </a:extLst>
          </p:cNvPr>
          <p:cNvSpPr>
            <a:spLocks noGrp="1"/>
          </p:cNvSpPr>
          <p:nvPr>
            <p:ph type="subTitle" idx="1"/>
          </p:nvPr>
        </p:nvSpPr>
        <p:spPr>
          <a:xfrm>
            <a:off x="1660124" y="4290858"/>
            <a:ext cx="6858000" cy="473244"/>
          </a:xfrm>
        </p:spPr>
        <p:txBody>
          <a:bodyPr/>
          <a:lstStyle/>
          <a:p>
            <a:r>
              <a:rPr lang="en-GB" b="1" dirty="0"/>
              <a:t>Dr Habib Naqvi</a:t>
            </a:r>
          </a:p>
          <a:p>
            <a:r>
              <a:rPr lang="en-GB" dirty="0"/>
              <a:t>October 2019</a:t>
            </a:r>
          </a:p>
        </p:txBody>
      </p:sp>
      <p:sp>
        <p:nvSpPr>
          <p:cNvPr id="4" name="Title 1">
            <a:extLst>
              <a:ext uri="{FF2B5EF4-FFF2-40B4-BE49-F238E27FC236}">
                <a16:creationId xmlns:a16="http://schemas.microsoft.com/office/drawing/2014/main" id="{93FF4D14-D190-4338-B0C7-63BD1B4E992E}"/>
              </a:ext>
            </a:extLst>
          </p:cNvPr>
          <p:cNvSpPr txBox="1">
            <a:spLocks/>
          </p:cNvSpPr>
          <p:nvPr/>
        </p:nvSpPr>
        <p:spPr>
          <a:xfrm>
            <a:off x="1660124" y="2192785"/>
            <a:ext cx="8200115" cy="1016476"/>
          </a:xfrm>
          <a:prstGeom prst="rect">
            <a:avLst/>
          </a:prstGeom>
        </p:spPr>
        <p:txBody>
          <a:bodyPr/>
          <a:lstStyle>
            <a:lvl1pPr algn="l" defTabSz="914400" rtl="0" eaLnBrk="1" latinLnBrk="0" hangingPunct="1">
              <a:lnSpc>
                <a:spcPct val="90000"/>
              </a:lnSpc>
              <a:spcBef>
                <a:spcPct val="0"/>
              </a:spcBef>
              <a:buNone/>
              <a:defRPr sz="3600" kern="1200" baseline="0">
                <a:solidFill>
                  <a:srgbClr val="005EB8"/>
                </a:solidFill>
                <a:latin typeface="Arial" panose="020B0604020202020204" pitchFamily="34" charset="0"/>
                <a:ea typeface="+mj-ea"/>
                <a:cs typeface="Arial" panose="020B0604020202020204" pitchFamily="34" charset="0"/>
              </a:defRPr>
            </a:lvl1pPr>
          </a:lstStyle>
          <a:p>
            <a:r>
              <a:rPr lang="en-GB" dirty="0"/>
              <a:t>Workforce race equality in the NHS</a:t>
            </a:r>
          </a:p>
        </p:txBody>
      </p:sp>
    </p:spTree>
    <p:extLst>
      <p:ext uri="{BB962C8B-B14F-4D97-AF65-F5344CB8AC3E}">
        <p14:creationId xmlns:p14="http://schemas.microsoft.com/office/powerpoint/2010/main" val="5293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D4BD0-30C7-4993-BB51-D6BA75F639D7}"/>
              </a:ext>
            </a:extLst>
          </p:cNvPr>
          <p:cNvSpPr>
            <a:spLocks noGrp="1"/>
          </p:cNvSpPr>
          <p:nvPr>
            <p:ph sz="quarter" idx="10"/>
          </p:nvPr>
        </p:nvSpPr>
        <p:spPr>
          <a:xfrm>
            <a:off x="1505797" y="1563766"/>
            <a:ext cx="8694646" cy="2244128"/>
          </a:xfrm>
        </p:spPr>
        <p:txBody>
          <a:bodyPr>
            <a:noAutofit/>
          </a:bodyPr>
          <a:lstStyle/>
          <a:p>
            <a:pPr>
              <a:lnSpc>
                <a:spcPct val="125000"/>
              </a:lnSpc>
            </a:pPr>
            <a:r>
              <a:rPr lang="en-GB" sz="1800" dirty="0"/>
              <a:t>Directorate and staff group </a:t>
            </a:r>
            <a:r>
              <a:rPr lang="en-GB" sz="1800" b="1" dirty="0"/>
              <a:t>deep-dive on data </a:t>
            </a:r>
            <a:r>
              <a:rPr lang="en-GB" sz="1800" dirty="0"/>
              <a:t>and root cause analyses.</a:t>
            </a:r>
          </a:p>
          <a:p>
            <a:pPr lvl="1">
              <a:lnSpc>
                <a:spcPct val="125000"/>
              </a:lnSpc>
              <a:buFont typeface="Wingdings" panose="05000000000000000000" pitchFamily="2" charset="2"/>
              <a:buChar char="Ø"/>
            </a:pPr>
            <a:r>
              <a:rPr lang="en-GB" sz="1800" dirty="0"/>
              <a:t>Review of WRES indicators data by directorates and staff groups.</a:t>
            </a:r>
          </a:p>
          <a:p>
            <a:pPr>
              <a:lnSpc>
                <a:spcPct val="125000"/>
              </a:lnSpc>
            </a:pPr>
            <a:r>
              <a:rPr lang="en-GB" sz="1800" dirty="0"/>
              <a:t>Providing written </a:t>
            </a:r>
            <a:r>
              <a:rPr lang="en-GB" sz="1800" b="1" dirty="0"/>
              <a:t>explanations, justification and advice </a:t>
            </a:r>
            <a:r>
              <a:rPr lang="en-GB" sz="1800" dirty="0"/>
              <a:t>for non-appointment of internal candidates.</a:t>
            </a:r>
          </a:p>
          <a:p>
            <a:pPr>
              <a:lnSpc>
                <a:spcPct val="125000"/>
              </a:lnSpc>
            </a:pPr>
            <a:r>
              <a:rPr lang="en-GB" sz="1800" b="1" dirty="0"/>
              <a:t>Diverse interview </a:t>
            </a:r>
            <a:r>
              <a:rPr lang="en-GB" sz="1800" dirty="0"/>
              <a:t>panels: </a:t>
            </a:r>
          </a:p>
          <a:p>
            <a:pPr lvl="1">
              <a:lnSpc>
                <a:spcPct val="125000"/>
              </a:lnSpc>
              <a:buFont typeface="Wingdings" panose="05000000000000000000" pitchFamily="2" charset="2"/>
              <a:buChar char="Ø"/>
            </a:pPr>
            <a:r>
              <a:rPr lang="en-GB" sz="1800" dirty="0"/>
              <a:t>appropriately </a:t>
            </a:r>
            <a:r>
              <a:rPr lang="en-GB" sz="1800" u="sng" dirty="0"/>
              <a:t>trained</a:t>
            </a:r>
            <a:r>
              <a:rPr lang="en-GB" sz="1800" dirty="0"/>
              <a:t> and qualified BME staff on interview panels.</a:t>
            </a:r>
          </a:p>
          <a:p>
            <a:pPr>
              <a:lnSpc>
                <a:spcPct val="125000"/>
              </a:lnSpc>
            </a:pPr>
            <a:r>
              <a:rPr lang="en-GB" sz="1800" b="1" dirty="0"/>
              <a:t>Blind auditioning</a:t>
            </a:r>
            <a:r>
              <a:rPr lang="en-GB" sz="1800" dirty="0"/>
              <a:t>:  </a:t>
            </a:r>
          </a:p>
          <a:p>
            <a:pPr lvl="1">
              <a:lnSpc>
                <a:spcPct val="125000"/>
              </a:lnSpc>
              <a:buFont typeface="Wingdings" panose="05000000000000000000" pitchFamily="2" charset="2"/>
              <a:buChar char="Ø"/>
            </a:pPr>
            <a:r>
              <a:rPr lang="en-GB" sz="1800" dirty="0"/>
              <a:t>The interview panel does not see the application/CV’s of applicants. Shortlisting done by different people.  </a:t>
            </a:r>
          </a:p>
          <a:p>
            <a:pPr>
              <a:lnSpc>
                <a:spcPct val="125000"/>
              </a:lnSpc>
            </a:pPr>
            <a:r>
              <a:rPr lang="en-GB" sz="1800" dirty="0"/>
              <a:t>Setting </a:t>
            </a:r>
            <a:r>
              <a:rPr lang="en-GB" sz="1800" b="1" dirty="0"/>
              <a:t>improvement targets </a:t>
            </a:r>
            <a:r>
              <a:rPr lang="en-GB" sz="1800" dirty="0"/>
              <a:t>and monitoring on a regular basis (e.g. quarterly).</a:t>
            </a:r>
          </a:p>
        </p:txBody>
      </p:sp>
      <p:sp>
        <p:nvSpPr>
          <p:cNvPr id="3" name="Title 2">
            <a:extLst>
              <a:ext uri="{FF2B5EF4-FFF2-40B4-BE49-F238E27FC236}">
                <a16:creationId xmlns:a16="http://schemas.microsoft.com/office/drawing/2014/main" id="{1C4A125A-00EB-485B-B846-B938B0A4E94A}"/>
              </a:ext>
            </a:extLst>
          </p:cNvPr>
          <p:cNvSpPr>
            <a:spLocks noGrp="1"/>
          </p:cNvSpPr>
          <p:nvPr>
            <p:ph type="title"/>
          </p:nvPr>
        </p:nvSpPr>
        <p:spPr>
          <a:xfrm>
            <a:off x="1505797" y="428336"/>
            <a:ext cx="6567055" cy="611649"/>
          </a:xfrm>
        </p:spPr>
        <p:txBody>
          <a:bodyPr>
            <a:noAutofit/>
          </a:bodyPr>
          <a:lstStyle/>
          <a:p>
            <a:r>
              <a:rPr lang="en-GB" sz="2800" dirty="0"/>
              <a:t>Operational interventions for recruitment</a:t>
            </a:r>
          </a:p>
        </p:txBody>
      </p:sp>
      <p:sp>
        <p:nvSpPr>
          <p:cNvPr id="4" name="Slide Number Placeholder 3">
            <a:extLst>
              <a:ext uri="{FF2B5EF4-FFF2-40B4-BE49-F238E27FC236}">
                <a16:creationId xmlns:a16="http://schemas.microsoft.com/office/drawing/2014/main" id="{53353500-20A0-4B2D-931E-4C08D2C6AC6F}"/>
              </a:ext>
            </a:extLst>
          </p:cNvPr>
          <p:cNvSpPr>
            <a:spLocks noGrp="1"/>
          </p:cNvSpPr>
          <p:nvPr>
            <p:ph type="sldNum" sz="quarter" idx="4294967295"/>
          </p:nvPr>
        </p:nvSpPr>
        <p:spPr/>
        <p:txBody>
          <a:bodyPr/>
          <a:lstStyle/>
          <a:p>
            <a:pPr>
              <a:defRPr/>
            </a:pPr>
            <a:r>
              <a:rPr lang="en-US" dirty="0">
                <a:solidFill>
                  <a:srgbClr val="000000"/>
                </a:solidFill>
                <a:latin typeface="Calibri" panose="020F0502020204030204"/>
              </a:rPr>
              <a:t>.</a:t>
            </a:r>
          </a:p>
        </p:txBody>
      </p:sp>
    </p:spTree>
    <p:extLst>
      <p:ext uri="{BB962C8B-B14F-4D97-AF65-F5344CB8AC3E}">
        <p14:creationId xmlns:p14="http://schemas.microsoft.com/office/powerpoint/2010/main" val="4047324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D4BD0-30C7-4993-BB51-D6BA75F639D7}"/>
              </a:ext>
            </a:extLst>
          </p:cNvPr>
          <p:cNvSpPr>
            <a:spLocks noGrp="1"/>
          </p:cNvSpPr>
          <p:nvPr>
            <p:ph sz="quarter" idx="10"/>
          </p:nvPr>
        </p:nvSpPr>
        <p:spPr>
          <a:xfrm>
            <a:off x="1354876" y="1800548"/>
            <a:ext cx="8765667" cy="4023203"/>
          </a:xfrm>
        </p:spPr>
        <p:txBody>
          <a:bodyPr>
            <a:noAutofit/>
          </a:bodyPr>
          <a:lstStyle/>
          <a:p>
            <a:pPr>
              <a:lnSpc>
                <a:spcPct val="135000"/>
              </a:lnSpc>
            </a:pPr>
            <a:r>
              <a:rPr lang="en-GB" sz="2000" dirty="0"/>
              <a:t>Four good practice models being trailed in London. Chose one(s) that work for your organisation.</a:t>
            </a:r>
          </a:p>
          <a:p>
            <a:pPr lvl="1">
              <a:lnSpc>
                <a:spcPct val="135000"/>
              </a:lnSpc>
              <a:buFont typeface="Wingdings" panose="05000000000000000000" pitchFamily="2" charset="2"/>
              <a:buChar char="Ø"/>
            </a:pPr>
            <a:r>
              <a:rPr lang="en-GB" sz="2000" dirty="0"/>
              <a:t>Decision tree checklist</a:t>
            </a:r>
          </a:p>
          <a:p>
            <a:pPr lvl="1">
              <a:lnSpc>
                <a:spcPct val="135000"/>
              </a:lnSpc>
              <a:buFont typeface="Wingdings" panose="05000000000000000000" pitchFamily="2" charset="2"/>
              <a:buChar char="Ø"/>
            </a:pPr>
            <a:r>
              <a:rPr lang="en-GB" sz="2000" dirty="0"/>
              <a:t>Post action audit</a:t>
            </a:r>
          </a:p>
          <a:p>
            <a:pPr lvl="1">
              <a:lnSpc>
                <a:spcPct val="135000"/>
              </a:lnSpc>
              <a:buFont typeface="Wingdings" panose="05000000000000000000" pitchFamily="2" charset="2"/>
              <a:buChar char="Ø"/>
            </a:pPr>
            <a:r>
              <a:rPr lang="en-GB" sz="2000" dirty="0"/>
              <a:t>Pre-formal action check by a director level member of staff</a:t>
            </a:r>
          </a:p>
          <a:p>
            <a:pPr lvl="1">
              <a:lnSpc>
                <a:spcPct val="135000"/>
              </a:lnSpc>
              <a:buFont typeface="Wingdings" panose="05000000000000000000" pitchFamily="2" charset="2"/>
              <a:buChar char="Ø"/>
            </a:pPr>
            <a:r>
              <a:rPr lang="en-GB" sz="2000" dirty="0"/>
              <a:t>Pre-formal action check by a trained lay member of staff </a:t>
            </a:r>
          </a:p>
          <a:p>
            <a:pPr lvl="1">
              <a:lnSpc>
                <a:spcPct val="135000"/>
              </a:lnSpc>
              <a:buFont typeface="Wingdings" panose="05000000000000000000" pitchFamily="2" charset="2"/>
              <a:buChar char="Ø"/>
            </a:pPr>
            <a:endParaRPr lang="en-GB" sz="1600" dirty="0"/>
          </a:p>
        </p:txBody>
      </p:sp>
      <p:sp>
        <p:nvSpPr>
          <p:cNvPr id="3" name="Title 2">
            <a:extLst>
              <a:ext uri="{FF2B5EF4-FFF2-40B4-BE49-F238E27FC236}">
                <a16:creationId xmlns:a16="http://schemas.microsoft.com/office/drawing/2014/main" id="{1C4A125A-00EB-485B-B846-B938B0A4E94A}"/>
              </a:ext>
            </a:extLst>
          </p:cNvPr>
          <p:cNvSpPr>
            <a:spLocks noGrp="1"/>
          </p:cNvSpPr>
          <p:nvPr>
            <p:ph type="title"/>
          </p:nvPr>
        </p:nvSpPr>
        <p:spPr>
          <a:xfrm>
            <a:off x="1354877" y="421666"/>
            <a:ext cx="8321783" cy="611649"/>
          </a:xfrm>
        </p:spPr>
        <p:txBody>
          <a:bodyPr>
            <a:noAutofit/>
          </a:bodyPr>
          <a:lstStyle/>
          <a:p>
            <a:r>
              <a:rPr lang="en-GB" sz="2800" dirty="0"/>
              <a:t>Operational interventions for formal disciplinary action</a:t>
            </a:r>
          </a:p>
        </p:txBody>
      </p:sp>
      <p:sp>
        <p:nvSpPr>
          <p:cNvPr id="4" name="Slide Number Placeholder 3">
            <a:extLst>
              <a:ext uri="{FF2B5EF4-FFF2-40B4-BE49-F238E27FC236}">
                <a16:creationId xmlns:a16="http://schemas.microsoft.com/office/drawing/2014/main" id="{53353500-20A0-4B2D-931E-4C08D2C6AC6F}"/>
              </a:ext>
            </a:extLst>
          </p:cNvPr>
          <p:cNvSpPr>
            <a:spLocks noGrp="1"/>
          </p:cNvSpPr>
          <p:nvPr>
            <p:ph type="sldNum" sz="quarter" idx="4294967295"/>
          </p:nvPr>
        </p:nvSpPr>
        <p:spPr/>
        <p:txBody>
          <a:bodyPr/>
          <a:lstStyle/>
          <a:p>
            <a:pPr>
              <a:defRPr/>
            </a:pPr>
            <a:r>
              <a:rPr lang="en-US" dirty="0">
                <a:solidFill>
                  <a:srgbClr val="000000"/>
                </a:solidFill>
                <a:latin typeface="Calibri" panose="020F0502020204030204"/>
              </a:rPr>
              <a:t>.</a:t>
            </a:r>
          </a:p>
        </p:txBody>
      </p:sp>
    </p:spTree>
    <p:extLst>
      <p:ext uri="{BB962C8B-B14F-4D97-AF65-F5344CB8AC3E}">
        <p14:creationId xmlns:p14="http://schemas.microsoft.com/office/powerpoint/2010/main" val="642176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390388" y="1113300"/>
            <a:ext cx="6219156" cy="5326540"/>
          </a:xfrm>
        </p:spPr>
        <p:txBody>
          <a:bodyPr>
            <a:normAutofit fontScale="85000" lnSpcReduction="10000"/>
          </a:bodyPr>
          <a:lstStyle/>
          <a:p>
            <a:pPr marL="214313" indent="-214313">
              <a:lnSpc>
                <a:spcPct val="145000"/>
              </a:lnSpc>
            </a:pPr>
            <a:r>
              <a:rPr lang="en-GB" sz="1800" b="1" dirty="0"/>
              <a:t>The need for accelerated improvement</a:t>
            </a:r>
            <a:r>
              <a:rPr lang="en-GB" sz="1800" dirty="0"/>
              <a:t>:  Within 76.2% of NHS trusts in England, in 2018, the relative likelihood of BME staff entering the formal disciplinary process compared to white staff was outside the </a:t>
            </a:r>
            <a:r>
              <a:rPr lang="en-GB" sz="1800" u="sng" dirty="0"/>
              <a:t>0.80 – 1.25</a:t>
            </a:r>
            <a:r>
              <a:rPr lang="en-GB" sz="1800" dirty="0"/>
              <a:t> non-adverse relative likelihood zone.  </a:t>
            </a:r>
          </a:p>
          <a:p>
            <a:pPr marL="214313" indent="-214313">
              <a:lnSpc>
                <a:spcPct val="145000"/>
              </a:lnSpc>
            </a:pPr>
            <a:endParaRPr lang="en-GB" sz="1800" dirty="0"/>
          </a:p>
          <a:p>
            <a:pPr marL="214313" indent="-214313">
              <a:lnSpc>
                <a:spcPct val="145000"/>
              </a:lnSpc>
            </a:pPr>
            <a:r>
              <a:rPr lang="en-GB" sz="1800" b="1" dirty="0"/>
              <a:t>Variation in rates of disciplinary action</a:t>
            </a:r>
            <a:r>
              <a:rPr lang="en-GB" sz="1800" dirty="0"/>
              <a:t>: London region remain the most challenged. Acute and mental health trusts have seen year-on-year improvements in reducing BME entry into the formal disciplinary process. In general, community provider and ambulance trusts have not shown the scale of improvement . </a:t>
            </a:r>
          </a:p>
          <a:p>
            <a:pPr marL="214313" indent="-214313">
              <a:lnSpc>
                <a:spcPct val="145000"/>
              </a:lnSpc>
            </a:pPr>
            <a:endParaRPr lang="en-GB" sz="1800" dirty="0"/>
          </a:p>
          <a:p>
            <a:pPr marL="214313" indent="-214313">
              <a:lnSpc>
                <a:spcPct val="145000"/>
              </a:lnSpc>
            </a:pPr>
            <a:r>
              <a:rPr lang="en-GB" sz="1800" b="1" dirty="0"/>
              <a:t>Our ambition - closing the ethnicity gap in disciplinary action</a:t>
            </a:r>
            <a:r>
              <a:rPr lang="en-GB" sz="1800" dirty="0"/>
              <a:t>:  reach equality in terms of the likelihood of staff entering the disciplinary process for both white and BME staff across at least 90% of all NHS organisations by 2022. </a:t>
            </a:r>
          </a:p>
          <a:p>
            <a:pPr marL="214313" indent="-214313">
              <a:lnSpc>
                <a:spcPct val="145000"/>
              </a:lnSpc>
            </a:pPr>
            <a:endParaRPr lang="en-GB" sz="1800" dirty="0"/>
          </a:p>
        </p:txBody>
      </p:sp>
      <p:sp>
        <p:nvSpPr>
          <p:cNvPr id="2" name="Title 1"/>
          <p:cNvSpPr>
            <a:spLocks noGrp="1"/>
          </p:cNvSpPr>
          <p:nvPr>
            <p:ph type="title"/>
          </p:nvPr>
        </p:nvSpPr>
        <p:spPr>
          <a:xfrm>
            <a:off x="1390388" y="418160"/>
            <a:ext cx="6567055" cy="611649"/>
          </a:xfrm>
        </p:spPr>
        <p:txBody>
          <a:bodyPr>
            <a:normAutofit/>
          </a:bodyPr>
          <a:lstStyle/>
          <a:p>
            <a:r>
              <a:rPr lang="en-GB" sz="2800" dirty="0"/>
              <a:t>A fair experience for all</a:t>
            </a:r>
          </a:p>
        </p:txBody>
      </p:sp>
      <p:sp>
        <p:nvSpPr>
          <p:cNvPr id="5" name="Slide Number Placeholder 4"/>
          <p:cNvSpPr>
            <a:spLocks noGrp="1"/>
          </p:cNvSpPr>
          <p:nvPr>
            <p:ph type="sldNum" sz="quarter" idx="4294967295"/>
          </p:nvPr>
        </p:nvSpPr>
        <p:spPr>
          <a:xfrm>
            <a:off x="1524000" y="6356351"/>
            <a:ext cx="2133600" cy="365125"/>
          </a:xfrm>
        </p:spPr>
        <p:txBody>
          <a:bodyPr/>
          <a:lstStyle/>
          <a:p>
            <a:pPr defTabSz="457200">
              <a:defRPr/>
            </a:pPr>
            <a:fld id="{23134A5E-8B9A-4F1B-8A1C-D54727A06F98}" type="slidenum">
              <a:rPr lang="en-GB" sz="1000">
                <a:solidFill>
                  <a:prstClr val="black"/>
                </a:solidFill>
                <a:latin typeface="Arial"/>
                <a:cs typeface="Arial"/>
              </a:rPr>
              <a:pPr defTabSz="457200">
                <a:defRPr/>
              </a:pPr>
              <a:t>12</a:t>
            </a:fld>
            <a:endParaRPr lang="en-GB" sz="1000">
              <a:solidFill>
                <a:prstClr val="black"/>
              </a:solidFill>
              <a:latin typeface="Arial"/>
              <a:cs typeface="Arial"/>
            </a:endParaRPr>
          </a:p>
        </p:txBody>
      </p:sp>
      <p:pic>
        <p:nvPicPr>
          <p:cNvPr id="6" name="Picture 5">
            <a:extLst>
              <a:ext uri="{FF2B5EF4-FFF2-40B4-BE49-F238E27FC236}">
                <a16:creationId xmlns:a16="http://schemas.microsoft.com/office/drawing/2014/main" id="{72B057F8-50C9-4218-A7C3-D475888D1C4B}"/>
              </a:ext>
            </a:extLst>
          </p:cNvPr>
          <p:cNvPicPr>
            <a:picLocks noChangeAspect="1"/>
          </p:cNvPicPr>
          <p:nvPr/>
        </p:nvPicPr>
        <p:blipFill>
          <a:blip r:embed="rId2"/>
          <a:stretch>
            <a:fillRect/>
          </a:stretch>
        </p:blipFill>
        <p:spPr>
          <a:xfrm rot="660000">
            <a:off x="8863338" y="2353196"/>
            <a:ext cx="2004243" cy="2846749"/>
          </a:xfrm>
          <a:prstGeom prst="rect">
            <a:avLst/>
          </a:prstGeom>
        </p:spPr>
      </p:pic>
    </p:spTree>
    <p:extLst>
      <p:ext uri="{BB962C8B-B14F-4D97-AF65-F5344CB8AC3E}">
        <p14:creationId xmlns:p14="http://schemas.microsoft.com/office/powerpoint/2010/main" val="65009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D4BD0-30C7-4993-BB51-D6BA75F639D7}"/>
              </a:ext>
            </a:extLst>
          </p:cNvPr>
          <p:cNvSpPr>
            <a:spLocks noGrp="1"/>
          </p:cNvSpPr>
          <p:nvPr>
            <p:ph sz="quarter" idx="10"/>
          </p:nvPr>
        </p:nvSpPr>
        <p:spPr>
          <a:xfrm>
            <a:off x="1195078" y="1756160"/>
            <a:ext cx="10316899" cy="2244128"/>
          </a:xfrm>
        </p:spPr>
        <p:txBody>
          <a:bodyPr>
            <a:noAutofit/>
          </a:bodyPr>
          <a:lstStyle/>
          <a:p>
            <a:pPr marL="0" indent="0">
              <a:lnSpc>
                <a:spcPct val="135000"/>
              </a:lnSpc>
              <a:buNone/>
            </a:pPr>
            <a:r>
              <a:rPr lang="en-GB" sz="1800" dirty="0"/>
              <a:t>Consider the following:</a:t>
            </a:r>
          </a:p>
          <a:p>
            <a:pPr marL="0" indent="0">
              <a:lnSpc>
                <a:spcPct val="135000"/>
              </a:lnSpc>
              <a:buNone/>
            </a:pPr>
            <a:endParaRPr lang="en-GB" sz="1800" dirty="0"/>
          </a:p>
          <a:p>
            <a:pPr lvl="1">
              <a:lnSpc>
                <a:spcPct val="135000"/>
              </a:lnSpc>
              <a:buFont typeface="Wingdings" panose="05000000000000000000" pitchFamily="2" charset="2"/>
              <a:buChar char="Ø"/>
            </a:pPr>
            <a:r>
              <a:rPr lang="en-GB" sz="1800" dirty="0"/>
              <a:t>Look at discrepancies in funded training</a:t>
            </a:r>
          </a:p>
          <a:p>
            <a:pPr lvl="1">
              <a:lnSpc>
                <a:spcPct val="135000"/>
              </a:lnSpc>
              <a:buFont typeface="Wingdings" panose="05000000000000000000" pitchFamily="2" charset="2"/>
              <a:buChar char="Ø"/>
            </a:pPr>
            <a:r>
              <a:rPr lang="en-GB" sz="1800" dirty="0"/>
              <a:t>Track denials for training</a:t>
            </a:r>
          </a:p>
          <a:p>
            <a:pPr lvl="1">
              <a:lnSpc>
                <a:spcPct val="135000"/>
              </a:lnSpc>
              <a:buFont typeface="Wingdings" panose="05000000000000000000" pitchFamily="2" charset="2"/>
              <a:buChar char="Ø"/>
            </a:pPr>
            <a:r>
              <a:rPr lang="en-GB" sz="1800" dirty="0"/>
              <a:t>Consider local talent management training</a:t>
            </a:r>
          </a:p>
          <a:p>
            <a:pPr lvl="1">
              <a:lnSpc>
                <a:spcPct val="135000"/>
              </a:lnSpc>
              <a:buFont typeface="Wingdings" panose="05000000000000000000" pitchFamily="2" charset="2"/>
              <a:buChar char="Ø"/>
            </a:pPr>
            <a:r>
              <a:rPr lang="en-GB" sz="1800" dirty="0"/>
              <a:t>Is training necessary, or should we be focusing on ‘on the job’ experience? </a:t>
            </a:r>
          </a:p>
          <a:p>
            <a:pPr lvl="1">
              <a:lnSpc>
                <a:spcPct val="135000"/>
              </a:lnSpc>
              <a:buFont typeface="Wingdings" panose="05000000000000000000" pitchFamily="2" charset="2"/>
              <a:buChar char="Ø"/>
            </a:pPr>
            <a:r>
              <a:rPr lang="en-GB" sz="1800" dirty="0"/>
              <a:t>Look for good practice from other trusts and organisations</a:t>
            </a:r>
          </a:p>
        </p:txBody>
      </p:sp>
      <p:sp>
        <p:nvSpPr>
          <p:cNvPr id="3" name="Title 2">
            <a:extLst>
              <a:ext uri="{FF2B5EF4-FFF2-40B4-BE49-F238E27FC236}">
                <a16:creationId xmlns:a16="http://schemas.microsoft.com/office/drawing/2014/main" id="{1C4A125A-00EB-485B-B846-B938B0A4E94A}"/>
              </a:ext>
            </a:extLst>
          </p:cNvPr>
          <p:cNvSpPr>
            <a:spLocks noGrp="1"/>
          </p:cNvSpPr>
          <p:nvPr>
            <p:ph type="title"/>
          </p:nvPr>
        </p:nvSpPr>
        <p:spPr>
          <a:xfrm>
            <a:off x="1195078" y="410581"/>
            <a:ext cx="8055454" cy="611649"/>
          </a:xfrm>
        </p:spPr>
        <p:txBody>
          <a:bodyPr>
            <a:noAutofit/>
          </a:bodyPr>
          <a:lstStyle/>
          <a:p>
            <a:r>
              <a:rPr lang="en-GB" sz="2800" dirty="0"/>
              <a:t>Operational interventions for non-mandatory training and CPD</a:t>
            </a:r>
          </a:p>
        </p:txBody>
      </p:sp>
      <p:sp>
        <p:nvSpPr>
          <p:cNvPr id="4" name="Slide Number Placeholder 3">
            <a:extLst>
              <a:ext uri="{FF2B5EF4-FFF2-40B4-BE49-F238E27FC236}">
                <a16:creationId xmlns:a16="http://schemas.microsoft.com/office/drawing/2014/main" id="{53353500-20A0-4B2D-931E-4C08D2C6AC6F}"/>
              </a:ext>
            </a:extLst>
          </p:cNvPr>
          <p:cNvSpPr>
            <a:spLocks noGrp="1"/>
          </p:cNvSpPr>
          <p:nvPr>
            <p:ph type="sldNum" sz="quarter" idx="4294967295"/>
          </p:nvPr>
        </p:nvSpPr>
        <p:spPr/>
        <p:txBody>
          <a:bodyPr/>
          <a:lstStyle/>
          <a:p>
            <a:pPr defTabSz="457200">
              <a:defRPr/>
            </a:pPr>
            <a:r>
              <a:rPr lang="en-US" sz="1000" dirty="0">
                <a:solidFill>
                  <a:srgbClr val="005EB8"/>
                </a:solidFill>
                <a:latin typeface="Arial"/>
                <a:cs typeface="Arial"/>
              </a:rPr>
              <a:t>.</a:t>
            </a:r>
          </a:p>
        </p:txBody>
      </p:sp>
    </p:spTree>
    <p:extLst>
      <p:ext uri="{BB962C8B-B14F-4D97-AF65-F5344CB8AC3E}">
        <p14:creationId xmlns:p14="http://schemas.microsoft.com/office/powerpoint/2010/main" val="96634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26A8AD-D995-4F72-BF6A-22C8FE8B4018}"/>
              </a:ext>
            </a:extLst>
          </p:cNvPr>
          <p:cNvSpPr>
            <a:spLocks noGrp="1"/>
          </p:cNvSpPr>
          <p:nvPr>
            <p:ph sz="quarter" idx="10"/>
          </p:nvPr>
        </p:nvSpPr>
        <p:spPr>
          <a:xfrm>
            <a:off x="1621207" y="1146517"/>
            <a:ext cx="8376979" cy="5023464"/>
          </a:xfrm>
        </p:spPr>
        <p:txBody>
          <a:bodyPr>
            <a:normAutofit fontScale="62500" lnSpcReduction="20000"/>
          </a:bodyPr>
          <a:lstStyle/>
          <a:p>
            <a:pPr>
              <a:lnSpc>
                <a:spcPct val="145000"/>
              </a:lnSpc>
            </a:pPr>
            <a:r>
              <a:rPr lang="en-GB" sz="2700" dirty="0"/>
              <a:t>Leadership </a:t>
            </a:r>
            <a:r>
              <a:rPr lang="en-GB" sz="2700" b="1" dirty="0"/>
              <a:t>behaviours and actions </a:t>
            </a:r>
            <a:r>
              <a:rPr lang="en-GB" sz="2700" dirty="0"/>
              <a:t>are important </a:t>
            </a:r>
          </a:p>
          <a:p>
            <a:pPr>
              <a:lnSpc>
                <a:spcPct val="145000"/>
              </a:lnSpc>
            </a:pPr>
            <a:endParaRPr lang="en-GB" sz="2700" dirty="0"/>
          </a:p>
          <a:p>
            <a:pPr>
              <a:lnSpc>
                <a:spcPct val="145000"/>
              </a:lnSpc>
            </a:pPr>
            <a:r>
              <a:rPr lang="en-GB" sz="2700" dirty="0"/>
              <a:t>Communication on WRES must emphasize the </a:t>
            </a:r>
            <a:r>
              <a:rPr lang="en-GB" sz="2700" b="1" dirty="0"/>
              <a:t>link between diversity and excellence </a:t>
            </a:r>
            <a:r>
              <a:rPr lang="en-GB" sz="2700" dirty="0"/>
              <a:t>i.e. better experiences of BME staff equal to better quality of care for patients. </a:t>
            </a:r>
          </a:p>
          <a:p>
            <a:pPr>
              <a:lnSpc>
                <a:spcPct val="145000"/>
              </a:lnSpc>
            </a:pPr>
            <a:endParaRPr lang="en-GB" sz="2700" dirty="0"/>
          </a:p>
          <a:p>
            <a:pPr>
              <a:lnSpc>
                <a:spcPct val="145000"/>
              </a:lnSpc>
            </a:pPr>
            <a:r>
              <a:rPr lang="en-GB" sz="2700" dirty="0"/>
              <a:t>Organisations need to proactively </a:t>
            </a:r>
            <a:r>
              <a:rPr lang="en-GB" sz="2700" b="1" dirty="0"/>
              <a:t>create a climate supportive of diversity</a:t>
            </a:r>
            <a:r>
              <a:rPr lang="en-GB" sz="2700" dirty="0"/>
              <a:t>. All Senior staff must challenge incivility at all levels – don’t be a bystander or collude.</a:t>
            </a:r>
          </a:p>
          <a:p>
            <a:pPr>
              <a:lnSpc>
                <a:spcPct val="145000"/>
              </a:lnSpc>
            </a:pPr>
            <a:endParaRPr lang="en-GB" sz="2700" dirty="0"/>
          </a:p>
          <a:p>
            <a:pPr>
              <a:lnSpc>
                <a:spcPct val="145000"/>
              </a:lnSpc>
            </a:pPr>
            <a:r>
              <a:rPr lang="en-GB" sz="2700" dirty="0"/>
              <a:t>Creating a psychologically safe environment where employees feel confident in expressing their ideas without fear of negative consequences for career prospects.</a:t>
            </a:r>
          </a:p>
          <a:p>
            <a:pPr lvl="1"/>
            <a:endParaRPr lang="en-GB" dirty="0"/>
          </a:p>
        </p:txBody>
      </p:sp>
      <p:sp>
        <p:nvSpPr>
          <p:cNvPr id="3" name="Title 2">
            <a:extLst>
              <a:ext uri="{FF2B5EF4-FFF2-40B4-BE49-F238E27FC236}">
                <a16:creationId xmlns:a16="http://schemas.microsoft.com/office/drawing/2014/main" id="{E3230BAF-0957-4E48-9C38-7C235E0266E2}"/>
              </a:ext>
            </a:extLst>
          </p:cNvPr>
          <p:cNvSpPr>
            <a:spLocks noGrp="1"/>
          </p:cNvSpPr>
          <p:nvPr>
            <p:ph type="title"/>
          </p:nvPr>
        </p:nvSpPr>
        <p:spPr>
          <a:xfrm>
            <a:off x="1550186" y="392825"/>
            <a:ext cx="6567055" cy="611649"/>
          </a:xfrm>
        </p:spPr>
        <p:txBody>
          <a:bodyPr>
            <a:noAutofit/>
          </a:bodyPr>
          <a:lstStyle/>
          <a:p>
            <a:r>
              <a:rPr lang="en-GB" sz="2800" dirty="0"/>
              <a:t>Cultural transformation</a:t>
            </a:r>
          </a:p>
        </p:txBody>
      </p:sp>
      <p:sp>
        <p:nvSpPr>
          <p:cNvPr id="4" name="Slide Number Placeholder 3">
            <a:extLst>
              <a:ext uri="{FF2B5EF4-FFF2-40B4-BE49-F238E27FC236}">
                <a16:creationId xmlns:a16="http://schemas.microsoft.com/office/drawing/2014/main" id="{D49E5496-7CA5-4461-9D3B-C650BFEEA035}"/>
              </a:ext>
            </a:extLst>
          </p:cNvPr>
          <p:cNvSpPr>
            <a:spLocks noGrp="1"/>
          </p:cNvSpPr>
          <p:nvPr>
            <p:ph type="sldNum" sz="quarter" idx="4294967295"/>
          </p:nvPr>
        </p:nvSpPr>
        <p:spPr/>
        <p:txBody>
          <a:bodyPr/>
          <a:lstStyle/>
          <a:p>
            <a:pPr>
              <a:defRPr/>
            </a:pPr>
            <a:r>
              <a:rPr lang="en-US" sz="200" dirty="0">
                <a:solidFill>
                  <a:srgbClr val="005EB8"/>
                </a:solidFill>
                <a:latin typeface="Calibri" panose="020F0502020204030204"/>
              </a:rPr>
              <a:t>.</a:t>
            </a:r>
          </a:p>
        </p:txBody>
      </p:sp>
    </p:spTree>
    <p:extLst>
      <p:ext uri="{BB962C8B-B14F-4D97-AF65-F5344CB8AC3E}">
        <p14:creationId xmlns:p14="http://schemas.microsoft.com/office/powerpoint/2010/main" val="3021797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097424" y="1178399"/>
            <a:ext cx="6800402" cy="4988944"/>
          </a:xfrm>
        </p:spPr>
        <p:txBody>
          <a:bodyPr>
            <a:normAutofit/>
          </a:bodyPr>
          <a:lstStyle/>
          <a:p>
            <a:pPr marL="214313" indent="-214313">
              <a:lnSpc>
                <a:spcPct val="114000"/>
              </a:lnSpc>
            </a:pPr>
            <a:r>
              <a:rPr lang="en-GB" sz="1700" dirty="0"/>
              <a:t>Respect, equality and diversity will be central to changing the culture and will be at the heart of the workforce implementation plan.  </a:t>
            </a:r>
          </a:p>
          <a:p>
            <a:pPr marL="214313" indent="-214313">
              <a:lnSpc>
                <a:spcPct val="114000"/>
              </a:lnSpc>
            </a:pPr>
            <a:endParaRPr lang="en-GB" sz="1700" dirty="0"/>
          </a:p>
          <a:p>
            <a:pPr marL="214313" indent="-214313">
              <a:lnSpc>
                <a:spcPct val="114000"/>
              </a:lnSpc>
            </a:pPr>
            <a:r>
              <a:rPr lang="en-GB" sz="1700" dirty="0"/>
              <a:t>Through the WRES, we are making progress in addressing these issues from the perspective of BME staff. </a:t>
            </a:r>
          </a:p>
          <a:p>
            <a:pPr marL="214313" indent="-214313">
              <a:lnSpc>
                <a:spcPct val="114000"/>
              </a:lnSpc>
            </a:pPr>
            <a:endParaRPr lang="en-GB" sz="1700" dirty="0"/>
          </a:p>
          <a:p>
            <a:pPr marL="214313" indent="-214313">
              <a:lnSpc>
                <a:spcPct val="114000"/>
              </a:lnSpc>
            </a:pPr>
            <a:r>
              <a:rPr lang="en-GB" sz="1700" dirty="0"/>
              <a:t>Working with the WRES team, each NHS organisation will set its own target for BME representation across its leadership team and broader workforce. </a:t>
            </a:r>
          </a:p>
          <a:p>
            <a:pPr marL="214313" indent="-214313">
              <a:lnSpc>
                <a:spcPct val="114000"/>
              </a:lnSpc>
            </a:pPr>
            <a:endParaRPr lang="en-GB" sz="1700" dirty="0"/>
          </a:p>
          <a:p>
            <a:pPr marL="214313" indent="-214313">
              <a:lnSpc>
                <a:spcPct val="114000"/>
              </a:lnSpc>
            </a:pPr>
            <a:r>
              <a:rPr lang="en-GB" sz="1700" dirty="0"/>
              <a:t>This will help ensure senior teams and boards more closely represent the diversity of the workforce and local communities they serve.</a:t>
            </a:r>
          </a:p>
        </p:txBody>
      </p:sp>
      <p:sp>
        <p:nvSpPr>
          <p:cNvPr id="2" name="Title 1"/>
          <p:cNvSpPr>
            <a:spLocks noGrp="1"/>
          </p:cNvSpPr>
          <p:nvPr>
            <p:ph type="title"/>
          </p:nvPr>
        </p:nvSpPr>
        <p:spPr>
          <a:xfrm>
            <a:off x="1097424" y="355429"/>
            <a:ext cx="8437193" cy="611649"/>
          </a:xfrm>
        </p:spPr>
        <p:txBody>
          <a:bodyPr>
            <a:normAutofit fontScale="90000"/>
          </a:bodyPr>
          <a:lstStyle/>
          <a:p>
            <a:r>
              <a:rPr lang="en-GB" sz="2800" dirty="0"/>
              <a:t>The NHS Long Term Plan, NHS People Plan and WRES</a:t>
            </a:r>
          </a:p>
        </p:txBody>
      </p:sp>
      <p:sp>
        <p:nvSpPr>
          <p:cNvPr id="5" name="Slide Number Placeholder 4"/>
          <p:cNvSpPr>
            <a:spLocks noGrp="1"/>
          </p:cNvSpPr>
          <p:nvPr>
            <p:ph type="sldNum" sz="quarter" idx="4294967295"/>
          </p:nvPr>
        </p:nvSpPr>
        <p:spPr>
          <a:xfrm>
            <a:off x="1524000" y="6356351"/>
            <a:ext cx="2133600" cy="365125"/>
          </a:xfrm>
        </p:spPr>
        <p:txBody>
          <a:bodyPr/>
          <a:lstStyle/>
          <a:p>
            <a:pPr defTabSz="457200">
              <a:defRPr/>
            </a:pPr>
            <a:fld id="{23134A5E-8B9A-4F1B-8A1C-D54727A06F98}" type="slidenum">
              <a:rPr lang="en-GB" sz="1000">
                <a:solidFill>
                  <a:prstClr val="black"/>
                </a:solidFill>
                <a:latin typeface="Arial"/>
                <a:cs typeface="Arial"/>
              </a:rPr>
              <a:pPr defTabSz="457200">
                <a:defRPr/>
              </a:pPr>
              <a:t>15</a:t>
            </a:fld>
            <a:endParaRPr lang="en-GB" sz="1000">
              <a:solidFill>
                <a:prstClr val="black"/>
              </a:solidFill>
              <a:latin typeface="Arial"/>
              <a:cs typeface="Arial"/>
            </a:endParaRPr>
          </a:p>
        </p:txBody>
      </p:sp>
      <p:pic>
        <p:nvPicPr>
          <p:cNvPr id="4" name="Picture 3">
            <a:extLst>
              <a:ext uri="{FF2B5EF4-FFF2-40B4-BE49-F238E27FC236}">
                <a16:creationId xmlns:a16="http://schemas.microsoft.com/office/drawing/2014/main" id="{23A1D6A6-D517-401C-AC1F-DF2654BC28FD}"/>
              </a:ext>
            </a:extLst>
          </p:cNvPr>
          <p:cNvPicPr>
            <a:picLocks noChangeAspect="1"/>
          </p:cNvPicPr>
          <p:nvPr/>
        </p:nvPicPr>
        <p:blipFill>
          <a:blip r:embed="rId2"/>
          <a:stretch>
            <a:fillRect/>
          </a:stretch>
        </p:blipFill>
        <p:spPr>
          <a:xfrm>
            <a:off x="8977653" y="3672871"/>
            <a:ext cx="2270355" cy="2758913"/>
          </a:xfrm>
          <a:prstGeom prst="rect">
            <a:avLst/>
          </a:prstGeom>
        </p:spPr>
      </p:pic>
      <p:pic>
        <p:nvPicPr>
          <p:cNvPr id="7" name="Picture 6">
            <a:extLst>
              <a:ext uri="{FF2B5EF4-FFF2-40B4-BE49-F238E27FC236}">
                <a16:creationId xmlns:a16="http://schemas.microsoft.com/office/drawing/2014/main" id="{E89C941A-4821-4C52-9523-354C21728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745897">
            <a:off x="8830783" y="1334775"/>
            <a:ext cx="1717810" cy="2433184"/>
          </a:xfrm>
          <a:prstGeom prst="rect">
            <a:avLst/>
          </a:prstGeom>
        </p:spPr>
      </p:pic>
    </p:spTree>
    <p:extLst>
      <p:ext uri="{BB962C8B-B14F-4D97-AF65-F5344CB8AC3E}">
        <p14:creationId xmlns:p14="http://schemas.microsoft.com/office/powerpoint/2010/main" val="1406517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sz="quarter" idx="10"/>
          </p:nvPr>
        </p:nvSpPr>
        <p:spPr>
          <a:xfrm>
            <a:off x="1429886" y="1171852"/>
            <a:ext cx="8850456" cy="5060272"/>
          </a:xfrm>
        </p:spPr>
        <p:txBody>
          <a:bodyPr>
            <a:normAutofit fontScale="62500" lnSpcReduction="20000"/>
          </a:bodyPr>
          <a:lstStyle/>
          <a:p>
            <a:pPr>
              <a:lnSpc>
                <a:spcPct val="134000"/>
              </a:lnSpc>
              <a:spcBef>
                <a:spcPts val="600"/>
              </a:spcBef>
              <a:spcAft>
                <a:spcPts val="600"/>
              </a:spcAft>
            </a:pPr>
            <a:r>
              <a:rPr lang="en-US" sz="2900" dirty="0"/>
              <a:t>Importance of </a:t>
            </a:r>
            <a:r>
              <a:rPr lang="en-US" sz="2900" b="1" dirty="0"/>
              <a:t>demonstrable and compassionate leadership</a:t>
            </a:r>
          </a:p>
          <a:p>
            <a:pPr>
              <a:lnSpc>
                <a:spcPct val="134000"/>
              </a:lnSpc>
              <a:spcBef>
                <a:spcPts val="600"/>
              </a:spcBef>
              <a:spcAft>
                <a:spcPts val="600"/>
              </a:spcAft>
            </a:pPr>
            <a:r>
              <a:rPr lang="en-US" sz="2900" b="1" dirty="0"/>
              <a:t>Everyone’s agenda </a:t>
            </a:r>
            <a:r>
              <a:rPr lang="en-US" sz="2900" dirty="0"/>
              <a:t>and not just to pass on to the EDI Lead </a:t>
            </a:r>
            <a:endParaRPr lang="en-US" altLang="en-US" sz="2900" dirty="0"/>
          </a:p>
          <a:p>
            <a:pPr>
              <a:lnSpc>
                <a:spcPct val="134000"/>
              </a:lnSpc>
              <a:spcBef>
                <a:spcPts val="600"/>
              </a:spcBef>
              <a:spcAft>
                <a:spcPts val="600"/>
              </a:spcAft>
            </a:pPr>
            <a:r>
              <a:rPr lang="en-US" altLang="en-US" sz="2900" dirty="0"/>
              <a:t>Middle managers (</a:t>
            </a:r>
            <a:r>
              <a:rPr lang="en-US" altLang="en-US" sz="2900" b="1" dirty="0"/>
              <a:t>line managers and supervisors</a:t>
            </a:r>
            <a:r>
              <a:rPr lang="en-US" altLang="en-US" sz="2900" dirty="0"/>
              <a:t>) are key and tend to be missed out in discussions and planning – a focus for interventions</a:t>
            </a:r>
          </a:p>
          <a:p>
            <a:pPr>
              <a:lnSpc>
                <a:spcPct val="134000"/>
              </a:lnSpc>
              <a:spcBef>
                <a:spcPts val="600"/>
              </a:spcBef>
              <a:spcAft>
                <a:spcPts val="600"/>
              </a:spcAft>
            </a:pPr>
            <a:r>
              <a:rPr lang="en-US" altLang="en-US" sz="2900" b="1" dirty="0"/>
              <a:t>Tokenism</a:t>
            </a:r>
            <a:r>
              <a:rPr lang="en-US" altLang="en-US" sz="2900" dirty="0"/>
              <a:t> and copying-pasting of ‘good practice’ without adequate planning </a:t>
            </a:r>
          </a:p>
          <a:p>
            <a:pPr lvl="1">
              <a:lnSpc>
                <a:spcPct val="134000"/>
              </a:lnSpc>
              <a:spcBef>
                <a:spcPts val="600"/>
              </a:spcBef>
              <a:spcAft>
                <a:spcPts val="600"/>
              </a:spcAft>
              <a:buFont typeface="Wingdings" panose="05000000000000000000" pitchFamily="2" charset="2"/>
              <a:buChar char="Ø"/>
            </a:pPr>
            <a:r>
              <a:rPr lang="en-US" altLang="en-US" sz="2900" dirty="0"/>
              <a:t>consultancy firms, unconscious bias training</a:t>
            </a:r>
          </a:p>
          <a:p>
            <a:pPr lvl="1">
              <a:lnSpc>
                <a:spcPct val="134000"/>
              </a:lnSpc>
              <a:spcBef>
                <a:spcPts val="600"/>
              </a:spcBef>
              <a:spcAft>
                <a:spcPts val="600"/>
              </a:spcAft>
              <a:buFont typeface="Wingdings" panose="05000000000000000000" pitchFamily="2" charset="2"/>
              <a:buChar char="Ø"/>
            </a:pPr>
            <a:r>
              <a:rPr lang="en-US" sz="2900" dirty="0"/>
              <a:t>not tracking progress – waiting just to report WRES data at the end of the year  </a:t>
            </a:r>
          </a:p>
          <a:p>
            <a:pPr>
              <a:lnSpc>
                <a:spcPct val="134000"/>
              </a:lnSpc>
              <a:spcBef>
                <a:spcPts val="600"/>
              </a:spcBef>
              <a:spcAft>
                <a:spcPts val="600"/>
              </a:spcAft>
            </a:pPr>
            <a:r>
              <a:rPr lang="en-US" altLang="en-US" sz="2900" dirty="0"/>
              <a:t>Hardwiring and </a:t>
            </a:r>
            <a:r>
              <a:rPr lang="en-US" altLang="en-US" sz="2900" b="1" dirty="0"/>
              <a:t>embedding the agenda </a:t>
            </a:r>
            <a:r>
              <a:rPr lang="en-US" altLang="en-US" sz="2900" dirty="0"/>
              <a:t>into corporate objectives and activities</a:t>
            </a:r>
          </a:p>
          <a:p>
            <a:pPr>
              <a:lnSpc>
                <a:spcPct val="134000"/>
              </a:lnSpc>
              <a:spcBef>
                <a:spcPts val="600"/>
              </a:spcBef>
              <a:spcAft>
                <a:spcPts val="600"/>
              </a:spcAft>
            </a:pPr>
            <a:r>
              <a:rPr lang="en-US" altLang="en-US" sz="2900" dirty="0"/>
              <a:t>Peer relationships between trusts – making better use of healthcare footprint (STPs/ICSs) to </a:t>
            </a:r>
            <a:r>
              <a:rPr lang="en-US" altLang="en-US" sz="2900" b="1" dirty="0"/>
              <a:t>share good practice </a:t>
            </a:r>
            <a:r>
              <a:rPr lang="en-US" altLang="en-US" sz="2900" dirty="0"/>
              <a:t>and learning</a:t>
            </a:r>
          </a:p>
          <a:p>
            <a:pPr>
              <a:lnSpc>
                <a:spcPct val="134000"/>
              </a:lnSpc>
              <a:spcBef>
                <a:spcPts val="600"/>
              </a:spcBef>
              <a:spcAft>
                <a:spcPts val="600"/>
              </a:spcAft>
              <a:defRPr/>
            </a:pPr>
            <a:endParaRPr lang="en-US" dirty="0"/>
          </a:p>
          <a:p>
            <a:pPr eaLnBrk="1" hangingPunct="1">
              <a:lnSpc>
                <a:spcPct val="150000"/>
              </a:lnSpc>
            </a:pPr>
            <a:endParaRPr lang="en-US" altLang="en-US" sz="2000" dirty="0"/>
          </a:p>
        </p:txBody>
      </p:sp>
      <p:sp>
        <p:nvSpPr>
          <p:cNvPr id="231426" name="Rectangle 2"/>
          <p:cNvSpPr>
            <a:spLocks noGrp="1" noChangeArrowheads="1"/>
          </p:cNvSpPr>
          <p:nvPr>
            <p:ph type="title"/>
          </p:nvPr>
        </p:nvSpPr>
        <p:spPr>
          <a:xfrm>
            <a:off x="1429886" y="428337"/>
            <a:ext cx="6567055" cy="611649"/>
          </a:xfrm>
        </p:spPr>
        <p:txBody>
          <a:bodyPr>
            <a:noAutofit/>
          </a:bodyPr>
          <a:lstStyle/>
          <a:p>
            <a:pPr eaLnBrk="1" hangingPunct="1"/>
            <a:r>
              <a:rPr lang="en-US" altLang="en-US" sz="2800" dirty="0"/>
              <a:t>Lessons learnt </a:t>
            </a:r>
          </a:p>
        </p:txBody>
      </p:sp>
    </p:spTree>
    <p:extLst>
      <p:ext uri="{BB962C8B-B14F-4D97-AF65-F5344CB8AC3E}">
        <p14:creationId xmlns:p14="http://schemas.microsoft.com/office/powerpoint/2010/main" val="38300388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1669584" y="1631873"/>
            <a:ext cx="7737674" cy="4529230"/>
          </a:xfrm>
        </p:spPr>
        <p:txBody>
          <a:bodyPr>
            <a:normAutofit/>
          </a:bodyPr>
          <a:lstStyle/>
          <a:p>
            <a:pPr marL="0" indent="0" algn="ctr">
              <a:buNone/>
            </a:pPr>
            <a:r>
              <a:rPr lang="en-GB" sz="2000" dirty="0"/>
              <a:t>Twitter (#WRES):</a:t>
            </a:r>
          </a:p>
          <a:p>
            <a:pPr marL="0" indent="0" algn="ctr">
              <a:buNone/>
            </a:pPr>
            <a:r>
              <a:rPr lang="en-GB" sz="2000" u="sng" dirty="0">
                <a:solidFill>
                  <a:schemeClr val="bg2"/>
                </a:solidFill>
              </a:rPr>
              <a:t>@</a:t>
            </a:r>
            <a:r>
              <a:rPr lang="en-GB" sz="2000" u="sng" dirty="0" err="1">
                <a:solidFill>
                  <a:schemeClr val="bg2"/>
                </a:solidFill>
              </a:rPr>
              <a:t>DrHNaqvi</a:t>
            </a:r>
            <a:endParaRPr lang="en-GB" sz="2000" u="sng" dirty="0">
              <a:solidFill>
                <a:schemeClr val="bg2"/>
              </a:solidFill>
            </a:endParaRPr>
          </a:p>
          <a:p>
            <a:pPr marL="0" indent="0" algn="ctr">
              <a:buNone/>
            </a:pPr>
            <a:endParaRPr lang="en-GB" sz="2000" dirty="0"/>
          </a:p>
          <a:p>
            <a:pPr marL="0" indent="0" algn="ctr">
              <a:buNone/>
            </a:pPr>
            <a:endParaRPr lang="en-GB" sz="2000" dirty="0"/>
          </a:p>
          <a:p>
            <a:pPr marL="0" indent="0" algn="ctr">
              <a:buNone/>
            </a:pPr>
            <a:r>
              <a:rPr lang="en-GB" sz="2000" dirty="0"/>
              <a:t>Website:</a:t>
            </a:r>
          </a:p>
          <a:p>
            <a:pPr marL="0" indent="0" algn="ctr">
              <a:buNone/>
            </a:pPr>
            <a:r>
              <a:rPr lang="en-GB" sz="2000" dirty="0">
                <a:hlinkClick r:id="rId2"/>
              </a:rPr>
              <a:t>www.england.nhs.uk/wres/</a:t>
            </a:r>
            <a:r>
              <a:rPr lang="en-GB" sz="2000" dirty="0"/>
              <a:t> </a:t>
            </a:r>
          </a:p>
          <a:p>
            <a:pPr marL="0" indent="0" algn="ctr">
              <a:buNone/>
            </a:pPr>
            <a:endParaRPr lang="en-GB" sz="2000" dirty="0"/>
          </a:p>
          <a:p>
            <a:pPr marL="0" indent="0" algn="ctr">
              <a:buNone/>
            </a:pPr>
            <a:endParaRPr lang="en-GB" sz="2000" u="sng" dirty="0"/>
          </a:p>
          <a:p>
            <a:pPr marL="0" indent="0" algn="ctr">
              <a:buNone/>
            </a:pPr>
            <a:r>
              <a:rPr lang="en-GB" sz="2000" dirty="0"/>
              <a:t>Email:</a:t>
            </a:r>
          </a:p>
          <a:p>
            <a:pPr marL="0" indent="0" algn="ctr">
              <a:buNone/>
            </a:pPr>
            <a:r>
              <a:rPr lang="en-GB" sz="2000" dirty="0">
                <a:hlinkClick r:id="rId3"/>
              </a:rPr>
              <a:t>england.wres@nhs.net</a:t>
            </a:r>
            <a:r>
              <a:rPr lang="en-GB" sz="2000" dirty="0"/>
              <a:t> </a:t>
            </a:r>
          </a:p>
          <a:p>
            <a:pPr marL="0" indent="0" algn="ctr">
              <a:buNone/>
            </a:pPr>
            <a:endParaRPr lang="en-GB" sz="2000" dirty="0"/>
          </a:p>
          <a:p>
            <a:pPr marL="0" indent="0" algn="ctr">
              <a:buNone/>
            </a:pPr>
            <a:endParaRPr lang="en-GB" sz="2000" dirty="0"/>
          </a:p>
        </p:txBody>
      </p:sp>
      <p:sp>
        <p:nvSpPr>
          <p:cNvPr id="5" name="Title 4"/>
          <p:cNvSpPr>
            <a:spLocks noGrp="1"/>
          </p:cNvSpPr>
          <p:nvPr>
            <p:ph type="title"/>
          </p:nvPr>
        </p:nvSpPr>
        <p:spPr>
          <a:xfrm>
            <a:off x="1150690" y="437214"/>
            <a:ext cx="6567055" cy="611649"/>
          </a:xfrm>
        </p:spPr>
        <p:txBody>
          <a:bodyPr>
            <a:normAutofit/>
          </a:bodyPr>
          <a:lstStyle/>
          <a:p>
            <a:r>
              <a:rPr lang="en-GB" sz="3000" dirty="0"/>
              <a:t>Resources and further information</a:t>
            </a:r>
          </a:p>
        </p:txBody>
      </p:sp>
    </p:spTree>
    <p:extLst>
      <p:ext uri="{BB962C8B-B14F-4D97-AF65-F5344CB8AC3E}">
        <p14:creationId xmlns:p14="http://schemas.microsoft.com/office/powerpoint/2010/main" val="337032629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sz="quarter" idx="10"/>
          </p:nvPr>
        </p:nvSpPr>
        <p:spPr>
          <a:xfrm>
            <a:off x="620240" y="1649627"/>
            <a:ext cx="7396296" cy="4353907"/>
          </a:xfrm>
        </p:spPr>
        <p:txBody>
          <a:bodyPr>
            <a:noAutofit/>
          </a:bodyPr>
          <a:lstStyle/>
          <a:p>
            <a:pPr marL="0" indent="0">
              <a:lnSpc>
                <a:spcPct val="114000"/>
              </a:lnSpc>
              <a:buNone/>
            </a:pPr>
            <a:r>
              <a:rPr lang="en-GB" altLang="en-US" sz="2400" b="1" dirty="0"/>
              <a:t>The NHS belongs to the people </a:t>
            </a:r>
            <a:endParaRPr lang="en-GB" altLang="en-US" sz="2400" dirty="0"/>
          </a:p>
          <a:p>
            <a:pPr marL="0" indent="0">
              <a:lnSpc>
                <a:spcPct val="114000"/>
              </a:lnSpc>
              <a:buNone/>
            </a:pPr>
            <a:r>
              <a:rPr lang="en-GB" altLang="en-US" sz="2400" dirty="0"/>
              <a:t>It is there to improve our health and wellbeing, supporting us to keep mentally and physically well, to get better when we are ill and, when we cannot fully recover, to stay as well as we can to the end of our lives. It works at the limits of science – bringing the highest levels of human knowledge and skill to save lives and improve health. It touches our lives at times of basic human need, when care and compassion are what matter most. </a:t>
            </a:r>
          </a:p>
        </p:txBody>
      </p:sp>
      <p:sp>
        <p:nvSpPr>
          <p:cNvPr id="4098" name="Title 1"/>
          <p:cNvSpPr>
            <a:spLocks noGrp="1"/>
          </p:cNvSpPr>
          <p:nvPr>
            <p:ph type="title"/>
          </p:nvPr>
        </p:nvSpPr>
        <p:spPr>
          <a:xfrm>
            <a:off x="620240" y="548641"/>
            <a:ext cx="8756073" cy="611649"/>
          </a:xfrm>
        </p:spPr>
        <p:txBody>
          <a:bodyPr>
            <a:normAutofit/>
          </a:bodyPr>
          <a:lstStyle/>
          <a:p>
            <a:r>
              <a:rPr lang="en-GB" altLang="en-US" sz="3000" dirty="0"/>
              <a:t>The NHS Constitution</a:t>
            </a:r>
          </a:p>
        </p:txBody>
      </p:sp>
      <p:pic>
        <p:nvPicPr>
          <p:cNvPr id="5122" name="Picture 2" descr="Image result for nhs constitu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5367" y="2152984"/>
            <a:ext cx="2833417" cy="2764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66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9827581" y="1372862"/>
            <a:ext cx="1799094" cy="2244128"/>
          </a:xfrm>
        </p:spPr>
        <p:txBody>
          <a:bodyPr>
            <a:noAutofit/>
          </a:bodyPr>
          <a:lstStyle/>
          <a:p>
            <a:pPr marL="0" indent="0">
              <a:lnSpc>
                <a:spcPct val="125000"/>
              </a:lnSpc>
              <a:buClr>
                <a:srgbClr val="1E445C"/>
              </a:buClr>
              <a:buNone/>
            </a:pPr>
            <a:r>
              <a:rPr lang="en-GB" sz="1600" dirty="0"/>
              <a:t>In the 2019 survey 12.8% of staff reported experiencing discrimination at work (q15a &amp; b).</a:t>
            </a:r>
          </a:p>
          <a:p>
            <a:pPr marL="0" indent="0">
              <a:lnSpc>
                <a:spcPct val="125000"/>
              </a:lnSpc>
              <a:buClr>
                <a:srgbClr val="1E445C"/>
              </a:buClr>
              <a:buNone/>
            </a:pPr>
            <a:endParaRPr lang="en-GB" sz="1600" dirty="0"/>
          </a:p>
          <a:p>
            <a:pPr marL="0" indent="0">
              <a:lnSpc>
                <a:spcPct val="125000"/>
              </a:lnSpc>
              <a:buClr>
                <a:srgbClr val="1E445C"/>
              </a:buClr>
              <a:buNone/>
            </a:pPr>
            <a:r>
              <a:rPr lang="en-GB" sz="1600" dirty="0"/>
              <a:t>Ethnic background continues to be the most common reason for discrimination. </a:t>
            </a:r>
            <a:endParaRPr lang="en-GB" sz="1600" dirty="0">
              <a:solidFill>
                <a:srgbClr val="4D4639"/>
              </a:solidFill>
            </a:endParaRPr>
          </a:p>
          <a:p>
            <a:endParaRPr lang="en-US" sz="1600" dirty="0"/>
          </a:p>
        </p:txBody>
      </p:sp>
      <p:sp>
        <p:nvSpPr>
          <p:cNvPr id="2" name="Title 1"/>
          <p:cNvSpPr>
            <a:spLocks noGrp="1"/>
          </p:cNvSpPr>
          <p:nvPr>
            <p:ph type="title"/>
          </p:nvPr>
        </p:nvSpPr>
        <p:spPr>
          <a:xfrm>
            <a:off x="918876" y="351556"/>
            <a:ext cx="7794012" cy="611649"/>
          </a:xfrm>
        </p:spPr>
        <p:txBody>
          <a:bodyPr>
            <a:noAutofit/>
          </a:bodyPr>
          <a:lstStyle/>
          <a:p>
            <a:r>
              <a:rPr lang="en-GB" sz="3000" dirty="0">
                <a:solidFill>
                  <a:srgbClr val="0070C0"/>
                </a:solidFill>
              </a:rPr>
              <a:t>Discrimination by protected characteristic</a:t>
            </a:r>
            <a:endParaRPr lang="en-US" sz="3000" dirty="0">
              <a:solidFill>
                <a:srgbClr val="0070C0"/>
              </a:solidFill>
            </a:endParaRPr>
          </a:p>
        </p:txBody>
      </p:sp>
      <p:sp>
        <p:nvSpPr>
          <p:cNvPr id="8" name="Rectangle 7">
            <a:hlinkClick r:id="rId2"/>
          </p:cNvPr>
          <p:cNvSpPr/>
          <p:nvPr/>
        </p:nvSpPr>
        <p:spPr>
          <a:xfrm>
            <a:off x="3170841" y="4488224"/>
            <a:ext cx="970053" cy="155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rtlCol="0" anchor="ctr"/>
          <a:lstStyle/>
          <a:p>
            <a:pPr algn="ctr" defTabSz="514350">
              <a:defRPr/>
            </a:pPr>
            <a:endParaRPr lang="en-GB" sz="1350">
              <a:solidFill>
                <a:srgbClr val="FFFFFF"/>
              </a:solidFill>
              <a:latin typeface="Arial"/>
            </a:endParaRPr>
          </a:p>
        </p:txBody>
      </p:sp>
      <p:pic>
        <p:nvPicPr>
          <p:cNvPr id="4" name="Picture 3">
            <a:extLst>
              <a:ext uri="{FF2B5EF4-FFF2-40B4-BE49-F238E27FC236}">
                <a16:creationId xmlns:a16="http://schemas.microsoft.com/office/drawing/2014/main" id="{D0CE7DC6-5F00-4625-AB4C-94A33B68A75F}"/>
              </a:ext>
            </a:extLst>
          </p:cNvPr>
          <p:cNvPicPr>
            <a:picLocks noChangeAspect="1"/>
          </p:cNvPicPr>
          <p:nvPr/>
        </p:nvPicPr>
        <p:blipFill>
          <a:blip r:embed="rId3"/>
          <a:stretch>
            <a:fillRect/>
          </a:stretch>
        </p:blipFill>
        <p:spPr>
          <a:xfrm>
            <a:off x="918876" y="1248573"/>
            <a:ext cx="8482576" cy="5363054"/>
          </a:xfrm>
          <a:prstGeom prst="rect">
            <a:avLst/>
          </a:prstGeom>
        </p:spPr>
      </p:pic>
    </p:spTree>
    <p:extLst>
      <p:ext uri="{BB962C8B-B14F-4D97-AF65-F5344CB8AC3E}">
        <p14:creationId xmlns:p14="http://schemas.microsoft.com/office/powerpoint/2010/main" val="180898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0"/>
            <p:extLst>
              <p:ext uri="{D42A27DB-BD31-4B8C-83A1-F6EECF244321}">
                <p14:modId xmlns:p14="http://schemas.microsoft.com/office/powerpoint/2010/main" val="2121685267"/>
              </p:ext>
            </p:extLst>
          </p:nvPr>
        </p:nvGraphicFramePr>
        <p:xfrm>
          <a:off x="1124057" y="1391961"/>
          <a:ext cx="9759967" cy="500617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035280" y="300063"/>
            <a:ext cx="8161986" cy="611649"/>
          </a:xfrm>
        </p:spPr>
        <p:txBody>
          <a:bodyPr>
            <a:noAutofit/>
          </a:bodyPr>
          <a:lstStyle/>
          <a:p>
            <a:r>
              <a:rPr lang="en-GB" sz="3000" dirty="0">
                <a:solidFill>
                  <a:schemeClr val="accent1"/>
                </a:solidFill>
              </a:rPr>
              <a:t>Ethnicity of NHS staff in London trusts by </a:t>
            </a:r>
            <a:r>
              <a:rPr lang="en-GB" sz="3000" dirty="0" err="1">
                <a:solidFill>
                  <a:schemeClr val="accent1"/>
                </a:solidFill>
              </a:rPr>
              <a:t>AfC</a:t>
            </a:r>
            <a:r>
              <a:rPr lang="en-GB" sz="3000" dirty="0">
                <a:solidFill>
                  <a:schemeClr val="accent1"/>
                </a:solidFill>
              </a:rPr>
              <a:t> bands – 2018 </a:t>
            </a:r>
          </a:p>
        </p:txBody>
      </p:sp>
    </p:spTree>
    <p:extLst>
      <p:ext uri="{BB962C8B-B14F-4D97-AF65-F5344CB8AC3E}">
        <p14:creationId xmlns:p14="http://schemas.microsoft.com/office/powerpoint/2010/main" val="327601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quarter" idx="10"/>
          </p:nvPr>
        </p:nvSpPr>
        <p:spPr>
          <a:xfrm>
            <a:off x="866577" y="1865338"/>
            <a:ext cx="4659225" cy="4370372"/>
          </a:xfrm>
        </p:spPr>
        <p:txBody>
          <a:bodyPr>
            <a:normAutofit/>
          </a:bodyPr>
          <a:lstStyle/>
          <a:p>
            <a:pPr marL="685800">
              <a:lnSpc>
                <a:spcPct val="134000"/>
              </a:lnSpc>
            </a:pPr>
            <a:r>
              <a:rPr lang="en-GB" altLang="en-US" sz="1800" dirty="0"/>
              <a:t>1.4 million people work in the NHS</a:t>
            </a:r>
          </a:p>
          <a:p>
            <a:pPr marL="685800">
              <a:lnSpc>
                <a:spcPct val="134000"/>
              </a:lnSpc>
            </a:pPr>
            <a:r>
              <a:rPr lang="en-GB" altLang="en-US" sz="1800" dirty="0"/>
              <a:t>20% staff from BME backgrounds</a:t>
            </a:r>
          </a:p>
          <a:p>
            <a:pPr marL="685800">
              <a:lnSpc>
                <a:spcPct val="134000"/>
              </a:lnSpc>
            </a:pPr>
            <a:r>
              <a:rPr lang="en-GB" altLang="en-US" sz="1800" dirty="0"/>
              <a:t>28% GPs from BME backgrounds</a:t>
            </a:r>
          </a:p>
          <a:p>
            <a:pPr marL="685800">
              <a:lnSpc>
                <a:spcPct val="134000"/>
              </a:lnSpc>
            </a:pPr>
            <a:r>
              <a:rPr lang="en-GB" altLang="en-US" sz="1800" dirty="0"/>
              <a:t>40% of Hospital Doctors are from BME backgrounds</a:t>
            </a:r>
          </a:p>
          <a:p>
            <a:pPr marL="685800">
              <a:lnSpc>
                <a:spcPct val="134000"/>
              </a:lnSpc>
            </a:pPr>
            <a:r>
              <a:rPr lang="en-GB" sz="1800" dirty="0"/>
              <a:t>21% Nurses and Midwives (qualified and unqualified) rising to more than 50% in London</a:t>
            </a:r>
            <a:endParaRPr lang="en-GB" altLang="en-US" sz="1800" dirty="0"/>
          </a:p>
          <a:p>
            <a:endParaRPr lang="en-GB" altLang="en-US" dirty="0"/>
          </a:p>
        </p:txBody>
      </p:sp>
      <p:sp>
        <p:nvSpPr>
          <p:cNvPr id="10242" name="Title 1"/>
          <p:cNvSpPr>
            <a:spLocks noGrp="1"/>
          </p:cNvSpPr>
          <p:nvPr>
            <p:ph type="title"/>
          </p:nvPr>
        </p:nvSpPr>
        <p:spPr>
          <a:xfrm>
            <a:off x="1046472" y="388959"/>
            <a:ext cx="8958661" cy="611649"/>
          </a:xfrm>
        </p:spPr>
        <p:txBody>
          <a:bodyPr>
            <a:noAutofit/>
          </a:bodyPr>
          <a:lstStyle/>
          <a:p>
            <a:pPr>
              <a:lnSpc>
                <a:spcPct val="114000"/>
              </a:lnSpc>
            </a:pPr>
            <a:r>
              <a:rPr lang="en-GB" altLang="en-US" sz="2800" dirty="0"/>
              <a:t>Black and Minority Ethnic (BME) staff in the NHS, 2018 – scale of the challenge</a:t>
            </a:r>
            <a:br>
              <a:rPr lang="en-GB" altLang="en-US" sz="2800" dirty="0"/>
            </a:br>
            <a:endParaRPr lang="en-GB" altLang="en-US" sz="2800" dirty="0"/>
          </a:p>
        </p:txBody>
      </p:sp>
      <p:sp>
        <p:nvSpPr>
          <p:cNvPr id="8196" name="Content Placeholder 1"/>
          <p:cNvSpPr>
            <a:spLocks noGrp="1"/>
          </p:cNvSpPr>
          <p:nvPr>
            <p:ph sz="half" idx="4294967295"/>
          </p:nvPr>
        </p:nvSpPr>
        <p:spPr>
          <a:xfrm>
            <a:off x="5675402" y="1383434"/>
            <a:ext cx="4992598" cy="5085607"/>
          </a:xfrm>
        </p:spPr>
        <p:txBody>
          <a:bodyPr>
            <a:normAutofit/>
          </a:bodyPr>
          <a:lstStyle/>
          <a:p>
            <a:pPr marL="0" indent="0">
              <a:lnSpc>
                <a:spcPct val="145000"/>
              </a:lnSpc>
              <a:buNone/>
              <a:defRPr/>
            </a:pPr>
            <a:r>
              <a:rPr lang="en-GB" sz="1800" b="1" dirty="0">
                <a:solidFill>
                  <a:srgbClr val="FF0000"/>
                </a:solidFill>
                <a:latin typeface="Arial" panose="020B0604020202020204" pitchFamily="34" charset="0"/>
                <a:cs typeface="Arial" panose="020B0604020202020204" pitchFamily="34" charset="0"/>
              </a:rPr>
              <a:t>But…</a:t>
            </a:r>
          </a:p>
          <a:p>
            <a:pPr marL="685800">
              <a:lnSpc>
                <a:spcPct val="114000"/>
              </a:lnSpc>
              <a:defRPr/>
            </a:pPr>
            <a:r>
              <a:rPr lang="en-GB" sz="1800" dirty="0">
                <a:latin typeface="Arial" panose="020B0604020202020204" pitchFamily="34" charset="0"/>
                <a:cs typeface="Arial" panose="020B0604020202020204" pitchFamily="34" charset="0"/>
              </a:rPr>
              <a:t>8 BME CEOs (from ~231 Trusts)</a:t>
            </a:r>
          </a:p>
          <a:p>
            <a:pPr marL="685800">
              <a:lnSpc>
                <a:spcPct val="114000"/>
              </a:lnSpc>
              <a:defRPr/>
            </a:pPr>
            <a:r>
              <a:rPr lang="en-GB" sz="1800" dirty="0">
                <a:latin typeface="Arial" panose="020B0604020202020204" pitchFamily="34" charset="0"/>
                <a:cs typeface="Arial" panose="020B0604020202020204" pitchFamily="34" charset="0"/>
              </a:rPr>
              <a:t>10 Chairs</a:t>
            </a:r>
          </a:p>
          <a:p>
            <a:pPr marL="685800">
              <a:lnSpc>
                <a:spcPct val="114000"/>
              </a:lnSpc>
              <a:defRPr/>
            </a:pPr>
            <a:r>
              <a:rPr lang="en-GB" sz="1800" dirty="0">
                <a:latin typeface="Arial" panose="020B0604020202020204" pitchFamily="34" charset="0"/>
                <a:cs typeface="Arial" panose="020B0604020202020204" pitchFamily="34" charset="0"/>
              </a:rPr>
              <a:t>9 Executive Directors of Nursing</a:t>
            </a:r>
          </a:p>
          <a:p>
            <a:pPr marL="685800">
              <a:lnSpc>
                <a:spcPct val="114000"/>
              </a:lnSpc>
            </a:pPr>
            <a:r>
              <a:rPr lang="en-GB" altLang="en-US" sz="1800" dirty="0">
                <a:latin typeface="Arial" panose="020B0604020202020204" pitchFamily="34" charset="0"/>
                <a:cs typeface="Arial" panose="020B0604020202020204" pitchFamily="34" charset="0"/>
              </a:rPr>
              <a:t>37 Medical Directors</a:t>
            </a:r>
          </a:p>
          <a:p>
            <a:pPr marL="685800">
              <a:lnSpc>
                <a:spcPct val="114000"/>
              </a:lnSpc>
            </a:pPr>
            <a:r>
              <a:rPr lang="en-GB" altLang="en-US" sz="1800" dirty="0">
                <a:latin typeface="Arial" panose="020B0604020202020204" pitchFamily="34" charset="0"/>
                <a:cs typeface="Arial" panose="020B0604020202020204" pitchFamily="34" charset="0"/>
              </a:rPr>
              <a:t>Less than 6% very senior managers from BME backgrounds</a:t>
            </a:r>
          </a:p>
          <a:p>
            <a:pPr marL="685800">
              <a:lnSpc>
                <a:spcPct val="114000"/>
              </a:lnSpc>
            </a:pPr>
            <a:r>
              <a:rPr lang="en-GB" altLang="en-US" sz="1800" dirty="0">
                <a:latin typeface="Arial" panose="020B0604020202020204" pitchFamily="34" charset="0"/>
                <a:cs typeface="Arial" panose="020B0604020202020204" pitchFamily="34" charset="0"/>
              </a:rPr>
              <a:t>7% BME board representation</a:t>
            </a:r>
          </a:p>
          <a:p>
            <a:pPr indent="0">
              <a:lnSpc>
                <a:spcPct val="114000"/>
              </a:lnSpc>
              <a:buNone/>
            </a:pPr>
            <a:endParaRPr lang="en-GB" altLang="en-US" sz="1600" b="1" dirty="0">
              <a:solidFill>
                <a:srgbClr val="FF0000"/>
              </a:solidFill>
              <a:latin typeface="Arial" panose="020B0604020202020204" pitchFamily="34" charset="0"/>
              <a:cs typeface="Arial" panose="020B0604020202020204" pitchFamily="34" charset="0"/>
            </a:endParaRPr>
          </a:p>
          <a:p>
            <a:pPr indent="0">
              <a:lnSpc>
                <a:spcPct val="114000"/>
              </a:lnSpc>
              <a:buNone/>
            </a:pPr>
            <a:endParaRPr lang="en-GB" altLang="en-US" sz="1600" b="1" dirty="0">
              <a:solidFill>
                <a:srgbClr val="FF0000"/>
              </a:solidFill>
              <a:latin typeface="Arial" panose="020B0604020202020204" pitchFamily="34" charset="0"/>
              <a:cs typeface="Arial" panose="020B0604020202020204" pitchFamily="34" charset="0"/>
            </a:endParaRPr>
          </a:p>
          <a:p>
            <a:pPr indent="0">
              <a:lnSpc>
                <a:spcPct val="114000"/>
              </a:lnSpc>
              <a:buNone/>
            </a:pPr>
            <a:r>
              <a:rPr lang="en-GB" altLang="en-US" sz="1600" b="1" dirty="0">
                <a:solidFill>
                  <a:srgbClr val="FF0000"/>
                </a:solidFill>
                <a:latin typeface="Arial" panose="020B0604020202020204" pitchFamily="34" charset="0"/>
                <a:cs typeface="Arial" panose="020B0604020202020204" pitchFamily="34" charset="0"/>
              </a:rPr>
              <a:t>This is a significant improvement from 2015!</a:t>
            </a:r>
          </a:p>
        </p:txBody>
      </p:sp>
    </p:spTree>
    <p:extLst>
      <p:ext uri="{BB962C8B-B14F-4D97-AF65-F5344CB8AC3E}">
        <p14:creationId xmlns:p14="http://schemas.microsoft.com/office/powerpoint/2010/main" val="135105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1207508" y="1581045"/>
            <a:ext cx="8554969" cy="5117520"/>
          </a:xfrm>
        </p:spPr>
        <p:txBody>
          <a:bodyPr>
            <a:normAutofit/>
          </a:bodyPr>
          <a:lstStyle/>
          <a:p>
            <a:pPr marL="0" indent="0">
              <a:buNone/>
            </a:pPr>
            <a:r>
              <a:rPr lang="en-GB" sz="1800" b="1" dirty="0"/>
              <a:t>THE QUALITY CASE </a:t>
            </a:r>
            <a:endParaRPr lang="en-GB" sz="1800" dirty="0"/>
          </a:p>
          <a:p>
            <a:r>
              <a:rPr lang="en-GB" sz="1800" dirty="0"/>
              <a:t>Helps ensure high quality care, patient satisfaction and patient safety</a:t>
            </a:r>
          </a:p>
          <a:p>
            <a:r>
              <a:rPr lang="en-GB" sz="1800" dirty="0"/>
              <a:t>Link between staff satisfaction and patient outcomes</a:t>
            </a:r>
          </a:p>
          <a:p>
            <a:r>
              <a:rPr lang="en-GB" sz="1800" dirty="0"/>
              <a:t>*For every 1 </a:t>
            </a:r>
            <a:r>
              <a:rPr lang="en-GB" sz="1800" dirty="0" err="1"/>
              <a:t>s.d</a:t>
            </a:r>
            <a:r>
              <a:rPr lang="en-GB" sz="1800" dirty="0"/>
              <a:t> point of increased engagement there are 2.4% less deaths in acute hospitals</a:t>
            </a:r>
          </a:p>
          <a:p>
            <a:endParaRPr lang="en-GB" sz="1800" dirty="0"/>
          </a:p>
          <a:p>
            <a:pPr marL="0" indent="0">
              <a:buNone/>
            </a:pPr>
            <a:r>
              <a:rPr lang="en-GB" sz="1800" b="1" dirty="0"/>
              <a:t>THE FINANCIAL CASE</a:t>
            </a:r>
          </a:p>
          <a:p>
            <a:r>
              <a:rPr lang="en-GB" sz="1800" dirty="0"/>
              <a:t>Staff engagement and organisational efficiency </a:t>
            </a:r>
          </a:p>
          <a:p>
            <a:r>
              <a:rPr lang="en-GB" sz="1800" dirty="0"/>
              <a:t>Implications for boards</a:t>
            </a:r>
          </a:p>
          <a:p>
            <a:r>
              <a:rPr lang="en-GB" sz="1800" dirty="0"/>
              <a:t>*For every 1 </a:t>
            </a:r>
            <a:r>
              <a:rPr lang="en-GB" sz="1800" dirty="0" err="1"/>
              <a:t>s.d</a:t>
            </a:r>
            <a:r>
              <a:rPr lang="en-GB" sz="1800" dirty="0"/>
              <a:t> point of increased engagement there is a saving of £1.7m in terms of agency and absenteeism costs</a:t>
            </a:r>
          </a:p>
          <a:p>
            <a:pPr marL="0" indent="0">
              <a:buNone/>
            </a:pPr>
            <a:endParaRPr lang="en-GB" sz="1800" dirty="0"/>
          </a:p>
          <a:p>
            <a:pPr marL="0" indent="0">
              <a:buNone/>
            </a:pPr>
            <a:r>
              <a:rPr lang="en-GB" sz="1800" b="1" dirty="0"/>
              <a:t>THE MORAL AND LEGAL CASES</a:t>
            </a:r>
          </a:p>
          <a:p>
            <a:pPr marL="0" indent="0">
              <a:buNone/>
            </a:pPr>
            <a:endParaRPr lang="en-GB" sz="1800" dirty="0"/>
          </a:p>
        </p:txBody>
      </p:sp>
      <p:sp>
        <p:nvSpPr>
          <p:cNvPr id="7" name="Title 6"/>
          <p:cNvSpPr>
            <a:spLocks noGrp="1"/>
          </p:cNvSpPr>
          <p:nvPr>
            <p:ph type="title"/>
          </p:nvPr>
        </p:nvSpPr>
        <p:spPr>
          <a:xfrm>
            <a:off x="1118587" y="275661"/>
            <a:ext cx="8554969" cy="611649"/>
          </a:xfrm>
        </p:spPr>
        <p:txBody>
          <a:bodyPr>
            <a:noAutofit/>
          </a:bodyPr>
          <a:lstStyle/>
          <a:p>
            <a:pPr>
              <a:lnSpc>
                <a:spcPct val="114000"/>
              </a:lnSpc>
            </a:pPr>
            <a:r>
              <a:rPr lang="en-GB" sz="3000" dirty="0"/>
              <a:t>The reasons for tackling workforce inequality in the NHS</a:t>
            </a:r>
          </a:p>
        </p:txBody>
      </p:sp>
      <p:sp>
        <p:nvSpPr>
          <p:cNvPr id="2" name="Footer Placeholder 1"/>
          <p:cNvSpPr>
            <a:spLocks noGrp="1"/>
          </p:cNvSpPr>
          <p:nvPr>
            <p:ph type="ftr" sz="quarter" idx="3"/>
          </p:nvPr>
        </p:nvSpPr>
        <p:spPr>
          <a:prstGeom prst="rect">
            <a:avLst/>
          </a:prstGeom>
        </p:spPr>
        <p:txBody>
          <a:bodyPr/>
          <a:lstStyle/>
          <a:p>
            <a:r>
              <a:rPr lang="en-GB" dirty="0">
                <a:solidFill>
                  <a:prstClr val="white"/>
                </a:solidFill>
              </a:rPr>
              <a:t>NHS | Presentation to [XXXX Company] | [Type Date]</a:t>
            </a:r>
          </a:p>
        </p:txBody>
      </p:sp>
    </p:spTree>
    <p:extLst>
      <p:ext uri="{BB962C8B-B14F-4D97-AF65-F5344CB8AC3E}">
        <p14:creationId xmlns:p14="http://schemas.microsoft.com/office/powerpoint/2010/main" val="427423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019" y="298111"/>
            <a:ext cx="8022466" cy="611649"/>
          </a:xfrm>
        </p:spPr>
        <p:txBody>
          <a:bodyPr>
            <a:noAutofit/>
          </a:bodyPr>
          <a:lstStyle/>
          <a:p>
            <a:r>
              <a:rPr lang="en-GB" sz="3000" dirty="0"/>
              <a:t>WRES indicators of workplace experience and opportunity</a:t>
            </a:r>
          </a:p>
        </p:txBody>
      </p:sp>
      <p:graphicFrame>
        <p:nvGraphicFramePr>
          <p:cNvPr id="4" name="Diagram 3"/>
          <p:cNvGraphicFramePr/>
          <p:nvPr>
            <p:extLst/>
          </p:nvPr>
        </p:nvGraphicFramePr>
        <p:xfrm>
          <a:off x="1991544" y="2038350"/>
          <a:ext cx="8280920" cy="1673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nvPr>
        </p:nvGraphicFramePr>
        <p:xfrm>
          <a:off x="1991544" y="3800477"/>
          <a:ext cx="8280920" cy="17887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12025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D072378-89FD-46E1-9E6E-18900B0ADDCB}"/>
              </a:ext>
            </a:extLst>
          </p:cNvPr>
          <p:cNvSpPr>
            <a:spLocks noGrp="1"/>
          </p:cNvSpPr>
          <p:nvPr>
            <p:ph type="title"/>
          </p:nvPr>
        </p:nvSpPr>
        <p:spPr>
          <a:xfrm>
            <a:off x="911809" y="360454"/>
            <a:ext cx="8613931" cy="611649"/>
          </a:xfrm>
        </p:spPr>
        <p:txBody>
          <a:bodyPr>
            <a:noAutofit/>
          </a:bodyPr>
          <a:lstStyle/>
          <a:p>
            <a:pPr algn="l"/>
            <a:r>
              <a:rPr lang="en-GB" sz="2800" dirty="0"/>
              <a:t>2016-18 WRES data comparison: all NHS trusts in England – early signs of improvements</a:t>
            </a:r>
          </a:p>
        </p:txBody>
      </p:sp>
      <p:sp>
        <p:nvSpPr>
          <p:cNvPr id="6" name="Slide Number Placeholder 2">
            <a:extLst>
              <a:ext uri="{FF2B5EF4-FFF2-40B4-BE49-F238E27FC236}">
                <a16:creationId xmlns:a16="http://schemas.microsoft.com/office/drawing/2014/main" id="{0F7A4A6F-A041-4246-BA6B-1E9CA56DEB0E}"/>
              </a:ext>
            </a:extLst>
          </p:cNvPr>
          <p:cNvSpPr txBox="1">
            <a:spLocks/>
          </p:cNvSpPr>
          <p:nvPr/>
        </p:nvSpPr>
        <p:spPr>
          <a:xfrm>
            <a:off x="1454825" y="6169696"/>
            <a:ext cx="7527897" cy="32785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b="1" dirty="0">
                <a:solidFill>
                  <a:srgbClr val="000000"/>
                </a:solidFill>
                <a:latin typeface="Calibri" panose="020F0502020204030204" pitchFamily="34" charset="0"/>
              </a:rPr>
              <a:t>*   NHS Staff Survey data (indicators 5-8) relate to the year of survey data publication</a:t>
            </a:r>
          </a:p>
          <a:p>
            <a:r>
              <a:rPr lang="en-US" sz="1050" b="1" dirty="0">
                <a:solidFill>
                  <a:srgbClr val="000000"/>
                </a:solidFill>
                <a:latin typeface="Calibri" panose="020F0502020204030204" pitchFamily="34" charset="0"/>
              </a:rPr>
              <a:t>** Initial analyses of 2018 WRES data relating to workforce (indicators 1-4) and the board (indicator 9) </a:t>
            </a:r>
          </a:p>
        </p:txBody>
      </p:sp>
      <p:graphicFrame>
        <p:nvGraphicFramePr>
          <p:cNvPr id="7" name="Content Placeholder 4">
            <a:extLst>
              <a:ext uri="{FF2B5EF4-FFF2-40B4-BE49-F238E27FC236}">
                <a16:creationId xmlns:a16="http://schemas.microsoft.com/office/drawing/2014/main" id="{EB147799-E785-411B-9E4D-A75E485EB1A6}"/>
              </a:ext>
            </a:extLst>
          </p:cNvPr>
          <p:cNvGraphicFramePr>
            <a:graphicFrameLocks/>
          </p:cNvGraphicFramePr>
          <p:nvPr>
            <p:extLst>
              <p:ext uri="{D42A27DB-BD31-4B8C-83A1-F6EECF244321}">
                <p14:modId xmlns:p14="http://schemas.microsoft.com/office/powerpoint/2010/main" val="2781427329"/>
              </p:ext>
            </p:extLst>
          </p:nvPr>
        </p:nvGraphicFramePr>
        <p:xfrm>
          <a:off x="1009462" y="1283251"/>
          <a:ext cx="9697010" cy="4691423"/>
        </p:xfrm>
        <a:graphic>
          <a:graphicData uri="http://schemas.openxmlformats.org/drawingml/2006/table">
            <a:tbl>
              <a:tblPr/>
              <a:tblGrid>
                <a:gridCol w="804622">
                  <a:extLst>
                    <a:ext uri="{9D8B030D-6E8A-4147-A177-3AD203B41FA5}">
                      <a16:colId xmlns:a16="http://schemas.microsoft.com/office/drawing/2014/main" val="20000"/>
                    </a:ext>
                  </a:extLst>
                </a:gridCol>
                <a:gridCol w="740406">
                  <a:extLst>
                    <a:ext uri="{9D8B030D-6E8A-4147-A177-3AD203B41FA5}">
                      <a16:colId xmlns:a16="http://schemas.microsoft.com/office/drawing/2014/main" val="20001"/>
                    </a:ext>
                  </a:extLst>
                </a:gridCol>
                <a:gridCol w="5908114">
                  <a:extLst>
                    <a:ext uri="{9D8B030D-6E8A-4147-A177-3AD203B41FA5}">
                      <a16:colId xmlns:a16="http://schemas.microsoft.com/office/drawing/2014/main" val="20002"/>
                    </a:ext>
                  </a:extLst>
                </a:gridCol>
                <a:gridCol w="747956">
                  <a:extLst>
                    <a:ext uri="{9D8B030D-6E8A-4147-A177-3AD203B41FA5}">
                      <a16:colId xmlns:a16="http://schemas.microsoft.com/office/drawing/2014/main" val="20003"/>
                    </a:ext>
                  </a:extLst>
                </a:gridCol>
                <a:gridCol w="747956">
                  <a:extLst>
                    <a:ext uri="{9D8B030D-6E8A-4147-A177-3AD203B41FA5}">
                      <a16:colId xmlns:a16="http://schemas.microsoft.com/office/drawing/2014/main" val="20004"/>
                    </a:ext>
                  </a:extLst>
                </a:gridCol>
                <a:gridCol w="747956">
                  <a:extLst>
                    <a:ext uri="{9D8B030D-6E8A-4147-A177-3AD203B41FA5}">
                      <a16:colId xmlns:a16="http://schemas.microsoft.com/office/drawing/2014/main" val="20005"/>
                    </a:ext>
                  </a:extLst>
                </a:gridCol>
              </a:tblGrid>
              <a:tr h="606717">
                <a:tc>
                  <a:txBody>
                    <a:bodyPr/>
                    <a:lstStyle/>
                    <a:p>
                      <a:pPr algn="ctr" fontAlgn="ctr"/>
                      <a:r>
                        <a:rPr lang="en-GB" sz="1300" b="1" i="0" u="none" strike="noStrike" dirty="0">
                          <a:solidFill>
                            <a:srgbClr val="FFFFFF"/>
                          </a:solidFill>
                          <a:effectLst/>
                          <a:latin typeface="Arial"/>
                        </a:rPr>
                        <a:t>Indicator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tc>
                  <a:txBody>
                    <a:bodyPr/>
                    <a:lstStyle/>
                    <a:p>
                      <a:pPr algn="ctr" fontAlgn="ctr"/>
                      <a:r>
                        <a:rPr lang="en-GB" sz="1300" b="1" i="0" u="none" strike="noStrike" dirty="0">
                          <a:solidFill>
                            <a:srgbClr val="FFFFFF"/>
                          </a:solidFill>
                          <a:effectLst/>
                          <a:latin typeface="Arial"/>
                        </a:rPr>
                        <a:t>WRES indicator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tc>
                  <a:txBody>
                    <a:bodyPr/>
                    <a:lstStyle/>
                    <a:p>
                      <a:pPr algn="ctr" fontAlgn="ctr"/>
                      <a:r>
                        <a:rPr lang="en-GB" sz="1300" b="1" i="0" u="none" strike="noStrike" dirty="0">
                          <a:solidFill>
                            <a:srgbClr val="FFFFFF"/>
                          </a:solidFill>
                          <a:effectLst/>
                          <a:latin typeface="Arial"/>
                        </a:rPr>
                        <a:t>Metric 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tc>
                  <a:txBody>
                    <a:bodyPr/>
                    <a:lstStyle/>
                    <a:p>
                      <a:pPr algn="ctr" fontAlgn="ctr"/>
                      <a:r>
                        <a:rPr lang="en-GB" sz="1300" b="1" i="0" u="none" strike="noStrike" dirty="0">
                          <a:solidFill>
                            <a:srgbClr val="FFFFFF"/>
                          </a:solidFill>
                          <a:effectLst/>
                          <a:latin typeface="Arial"/>
                        </a:rPr>
                        <a:t>2016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tc>
                  <a:txBody>
                    <a:bodyPr/>
                    <a:lstStyle/>
                    <a:p>
                      <a:pPr algn="ctr" fontAlgn="ctr"/>
                      <a:r>
                        <a:rPr lang="en-GB" sz="1300" b="1" i="0" u="none" strike="noStrike" dirty="0">
                          <a:solidFill>
                            <a:srgbClr val="FFFFFF"/>
                          </a:solidFill>
                          <a:effectLst/>
                          <a:latin typeface="Arial"/>
                        </a:rPr>
                        <a:t>2017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tc>
                  <a:txBody>
                    <a:bodyPr/>
                    <a:lstStyle/>
                    <a:p>
                      <a:pPr algn="ctr" fontAlgn="ctr"/>
                      <a:r>
                        <a:rPr lang="en-GB" sz="1300" b="1" i="0" u="none" strike="noStrike" dirty="0">
                          <a:solidFill>
                            <a:srgbClr val="FFFFFF"/>
                          </a:solidFill>
                          <a:effectLst/>
                          <a:latin typeface="Arial"/>
                        </a:rPr>
                        <a:t>2018 score**</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5DDA"/>
                    </a:solidFill>
                  </a:tcPr>
                </a:tc>
                <a:extLst>
                  <a:ext uri="{0D108BD9-81ED-4DB2-BD59-A6C34878D82A}">
                    <a16:rowId xmlns:a16="http://schemas.microsoft.com/office/drawing/2014/main" val="10000"/>
                  </a:ext>
                </a:extLst>
              </a:tr>
              <a:tr h="606717">
                <a:tc rowSpan="3">
                  <a:txBody>
                    <a:bodyPr/>
                    <a:lstStyle/>
                    <a:p>
                      <a:pPr algn="ctr" fontAlgn="ctr"/>
                      <a:r>
                        <a:rPr lang="en-GB" sz="1100" b="0" i="0" u="none" strike="noStrike" dirty="0">
                          <a:solidFill>
                            <a:srgbClr val="000000"/>
                          </a:solidFill>
                          <a:effectLst/>
                          <a:latin typeface="Arial"/>
                        </a:rPr>
                        <a:t>WORKFORCE</a:t>
                      </a:r>
                    </a:p>
                  </a:txBody>
                  <a:tcPr marL="0" marR="0" marT="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GB" sz="1300" b="0" i="0" u="none" strike="noStrike" dirty="0">
                          <a:solidFill>
                            <a:srgbClr val="000000"/>
                          </a:solidFill>
                          <a:effectLst/>
                          <a:latin typeface="Calibri"/>
                        </a:rPr>
                        <a:t>Relative likelihood of White staff being appointed from shortlisting compared to that of BME staff being appointed  from shortlisting across all posts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a:solidFill>
                            <a:srgbClr val="000000"/>
                          </a:solidFill>
                          <a:effectLst/>
                          <a:latin typeface="+mn-lt"/>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1" i="0" u="none" strike="noStrike" dirty="0">
                          <a:solidFill>
                            <a:srgbClr val="000000"/>
                          </a:solidFill>
                          <a:effectLst/>
                          <a:latin typeface="+mn-lt"/>
                        </a:rPr>
                        <a:t>1.49</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606717">
                <a:tc vMerge="1">
                  <a:txBody>
                    <a:bodyPr/>
                    <a:lstStyle/>
                    <a:p>
                      <a:endParaRPr lang="en-GB"/>
                    </a:p>
                  </a:txBody>
                  <a:tcPr/>
                </a:tc>
                <a:tc>
                  <a:txBody>
                    <a:bodyPr/>
                    <a:lstStyle/>
                    <a:p>
                      <a:pPr algn="ctr" fontAlgn="ctr"/>
                      <a:r>
                        <a:rPr lang="en-GB" sz="1300" b="0" i="0" u="none" strike="noStrike">
                          <a:solidFill>
                            <a:srgbClr val="000000"/>
                          </a:solidFill>
                          <a:effectLst/>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300" b="0" i="0" u="none" strike="noStrike" dirty="0">
                          <a:solidFill>
                            <a:srgbClr val="000000"/>
                          </a:solidFill>
                          <a:effectLst/>
                          <a:latin typeface="Calibri"/>
                        </a:rPr>
                        <a:t>Relative likelihood of BME staff entering the formal disciplinary process, compared to that of White staff entering the formal disciplinary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1" i="0" u="none" strike="noStrike" dirty="0">
                          <a:solidFill>
                            <a:srgbClr val="000000"/>
                          </a:solidFill>
                          <a:effectLst/>
                          <a:latin typeface="+mn-lt"/>
                        </a:rPr>
                        <a:t>1.24</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90831">
                <a:tc vMerge="1">
                  <a:txBody>
                    <a:bodyPr/>
                    <a:lstStyle/>
                    <a:p>
                      <a:endParaRPr lang="en-GB"/>
                    </a:p>
                  </a:txBody>
                  <a:tcPr/>
                </a:tc>
                <a:tc>
                  <a:txBody>
                    <a:bodyPr/>
                    <a:lstStyle/>
                    <a:p>
                      <a:pPr algn="ctr" fontAlgn="ctr"/>
                      <a:r>
                        <a:rPr lang="en-GB" sz="1300" b="0" i="0" u="none" strike="noStrike" dirty="0">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GB" sz="1300" b="0" i="0" u="none" strike="noStrike" dirty="0">
                          <a:solidFill>
                            <a:srgbClr val="000000"/>
                          </a:solidFill>
                          <a:effectLst/>
                          <a:latin typeface="Calibri"/>
                        </a:rPr>
                        <a:t>Relative likelihood of White staff accessing non mandatory training and CPD compared to BME staff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1" i="0" u="none" strike="noStrike" dirty="0">
                          <a:solidFill>
                            <a:srgbClr val="000000"/>
                          </a:solidFill>
                          <a:effectLst/>
                          <a:latin typeface="+mn-lt"/>
                        </a:rPr>
                        <a:t>0.87</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r h="463505">
                <a:tc rowSpan="4">
                  <a:txBody>
                    <a:bodyPr/>
                    <a:lstStyle/>
                    <a:p>
                      <a:pPr algn="ctr" fontAlgn="ctr"/>
                      <a:r>
                        <a:rPr lang="en-GB" sz="1100" b="0" i="0" u="none" strike="noStrike" dirty="0">
                          <a:solidFill>
                            <a:srgbClr val="000000"/>
                          </a:solidFill>
                          <a:effectLst/>
                          <a:latin typeface="Arial"/>
                        </a:rPr>
                        <a:t>STAFF SURVEY</a:t>
                      </a:r>
                      <a:r>
                        <a:rPr lang="en-GB" sz="1100" b="1" i="0" u="none" strike="noStrike" dirty="0">
                          <a:solidFill>
                            <a:srgbClr val="000000"/>
                          </a:solidFill>
                          <a:effectLst/>
                          <a:latin typeface="Arial"/>
                        </a:rPr>
                        <a:t>*</a:t>
                      </a:r>
                    </a:p>
                  </a:txBody>
                  <a:tcPr marL="0" marR="0" marT="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300" b="0" i="0" u="none" strike="noStrike" dirty="0">
                          <a:solidFill>
                            <a:srgbClr val="000000"/>
                          </a:solidFill>
                          <a:effectLst/>
                          <a:latin typeface="Calibri"/>
                        </a:rPr>
                        <a:t>Percentage of BME staff experiencing harassment, bullying or abuse from patients, relatives or the public in last 12 months.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mn-lt"/>
                        </a:rPr>
                        <a:t>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mn-lt"/>
                        </a:rPr>
                        <a:t>28.7%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28.7%</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3505">
                <a:tc vMerge="1">
                  <a:txBody>
                    <a:bodyPr/>
                    <a:lstStyle/>
                    <a:p>
                      <a:endParaRPr lang="en-GB"/>
                    </a:p>
                  </a:txBody>
                  <a:tcPr/>
                </a:tc>
                <a:tc>
                  <a:txBody>
                    <a:bodyPr/>
                    <a:lstStyle/>
                    <a:p>
                      <a:pPr algn="ctr" fontAlgn="ctr"/>
                      <a:r>
                        <a:rPr lang="en-GB" sz="1300" b="0" i="0" u="none" strike="noStrike" dirty="0">
                          <a:solidFill>
                            <a:srgbClr val="000000"/>
                          </a:solidFill>
                          <a:effectLst/>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GB" sz="1300" b="0" i="0" u="none" strike="noStrike" dirty="0">
                          <a:solidFill>
                            <a:srgbClr val="000000"/>
                          </a:solidFill>
                          <a:effectLst/>
                          <a:latin typeface="Calibri"/>
                        </a:rPr>
                        <a:t>Percentage of BME staff experiencing harassment, bullying or abuse from staff in last 12 months.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a:solidFill>
                            <a:srgbClr val="000000"/>
                          </a:solidFill>
                          <a:effectLst/>
                          <a:latin typeface="+mn-lt"/>
                        </a:rPr>
                        <a:t>26.5%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a:solidFill>
                            <a:srgbClr val="000000"/>
                          </a:solidFill>
                          <a:effectLst/>
                          <a:latin typeface="+mn-lt"/>
                        </a:rPr>
                        <a:t>26.3%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27.8%</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5"/>
                  </a:ext>
                </a:extLst>
              </a:tr>
              <a:tr h="463505">
                <a:tc vMerge="1">
                  <a:txBody>
                    <a:bodyPr/>
                    <a:lstStyle/>
                    <a:p>
                      <a:endParaRPr lang="en-GB"/>
                    </a:p>
                  </a:txBody>
                  <a:tcPr/>
                </a:tc>
                <a:tc>
                  <a:txBody>
                    <a:bodyPr/>
                    <a:lstStyle/>
                    <a:p>
                      <a:pPr algn="ctr" fontAlgn="ctr"/>
                      <a:r>
                        <a:rPr lang="en-GB" sz="1300" b="0" i="0" u="none" strike="noStrike">
                          <a:solidFill>
                            <a:srgbClr val="000000"/>
                          </a:solidFill>
                          <a:effectLst/>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300" b="0" i="0" u="none" strike="noStrike" dirty="0">
                          <a:solidFill>
                            <a:srgbClr val="000000"/>
                          </a:solidFill>
                          <a:effectLst/>
                          <a:latin typeface="Calibri"/>
                        </a:rPr>
                        <a:t>Percentage of BME staff believing that trust provides equal opportunities for career progression or promotion.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mn-lt"/>
                        </a:rPr>
                        <a:t>73.8%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a:solidFill>
                            <a:srgbClr val="000000"/>
                          </a:solidFill>
                          <a:effectLst/>
                          <a:latin typeface="+mn-lt"/>
                        </a:rPr>
                        <a:t>75.5%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71.5%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3505">
                <a:tc vMerge="1">
                  <a:txBody>
                    <a:bodyPr/>
                    <a:lstStyle/>
                    <a:p>
                      <a:endParaRPr lang="en-GB"/>
                    </a:p>
                  </a:txBody>
                  <a:tcPr/>
                </a:tc>
                <a:tc>
                  <a:txBody>
                    <a:bodyPr/>
                    <a:lstStyle/>
                    <a:p>
                      <a:pPr algn="ctr" fontAlgn="ctr"/>
                      <a:r>
                        <a:rPr lang="en-GB" sz="1300" b="0" i="0" u="none" strike="noStrike">
                          <a:solidFill>
                            <a:srgbClr val="000000"/>
                          </a:solidFill>
                          <a:effectLst/>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GB" sz="1300" b="0" i="0" u="none" strike="noStrike" dirty="0">
                          <a:solidFill>
                            <a:srgbClr val="000000"/>
                          </a:solidFill>
                          <a:effectLst/>
                          <a:latin typeface="Calibri"/>
                        </a:rPr>
                        <a:t>Percentage of BME staff personally experienced discrimination at work from a manager / team leader / colleague in the last 12 months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a:solidFill>
                            <a:srgbClr val="000000"/>
                          </a:solidFill>
                          <a:effectLst/>
                          <a:latin typeface="+mn-lt"/>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300" b="0" i="0" u="none" strike="noStrike" dirty="0">
                          <a:solidFill>
                            <a:srgbClr val="000000"/>
                          </a:solidFill>
                          <a:effectLst/>
                          <a:latin typeface="+mn-lt"/>
                        </a:rPr>
                        <a:t>15.0%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7"/>
                  </a:ext>
                </a:extLst>
              </a:tr>
              <a:tr h="426421">
                <a:tc>
                  <a:txBody>
                    <a:bodyPr/>
                    <a:lstStyle/>
                    <a:p>
                      <a:pPr algn="ctr" fontAlgn="ctr"/>
                      <a:r>
                        <a:rPr lang="en-GB" sz="1100" b="0" i="0" u="none" strike="noStrike" dirty="0">
                          <a:solidFill>
                            <a:srgbClr val="000000"/>
                          </a:solidFill>
                          <a:effectLst/>
                          <a:latin typeface="Arial"/>
                        </a:rPr>
                        <a:t>BOARD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300" b="0" i="0" u="none" strike="noStrike" dirty="0">
                          <a:solidFill>
                            <a:srgbClr val="000000"/>
                          </a:solidFill>
                          <a:effectLst/>
                          <a:latin typeface="Calibri"/>
                        </a:rPr>
                        <a:t>Percentage of BME Board membership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0" i="0" u="none" strike="noStrike" dirty="0">
                          <a:solidFill>
                            <a:srgbClr val="000000"/>
                          </a:solidFill>
                          <a:effectLst/>
                          <a:latin typeface="+mn-lt"/>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300" b="1" i="0" u="none" strike="noStrike" dirty="0">
                          <a:solidFill>
                            <a:srgbClr val="000000"/>
                          </a:solidFill>
                          <a:effectLst/>
                          <a:latin typeface="+mn-lt"/>
                        </a:rPr>
                        <a:t>7.4%</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9640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323627" y="1442325"/>
            <a:ext cx="8261570" cy="4408060"/>
          </a:xfrm>
        </p:spPr>
        <p:txBody>
          <a:bodyPr>
            <a:normAutofit/>
          </a:bodyPr>
          <a:lstStyle/>
          <a:p>
            <a:pPr marL="514350" indent="-514350">
              <a:lnSpc>
                <a:spcPct val="114000"/>
              </a:lnSpc>
              <a:buAutoNum type="arabicPeriod"/>
            </a:pPr>
            <a:r>
              <a:rPr lang="en-US" altLang="en-US" sz="1800" dirty="0"/>
              <a:t>Reducing managerial bias through education (e.g. diversity training, unconscious bias training) and feedback (diversity evaluations):</a:t>
            </a:r>
          </a:p>
          <a:p>
            <a:pPr lvl="1">
              <a:lnSpc>
                <a:spcPct val="114000"/>
              </a:lnSpc>
              <a:buFont typeface="Wingdings" panose="05000000000000000000" pitchFamily="2" charset="2"/>
              <a:buChar char="Ø"/>
            </a:pPr>
            <a:r>
              <a:rPr lang="en-US" altLang="en-US" sz="1800" dirty="0"/>
              <a:t>does not increase diversity in representation or at senior levels. </a:t>
            </a:r>
          </a:p>
          <a:p>
            <a:pPr marL="400050" lvl="1" indent="0">
              <a:lnSpc>
                <a:spcPct val="114000"/>
              </a:lnSpc>
              <a:buNone/>
            </a:pPr>
            <a:endParaRPr lang="en-US" altLang="en-US" sz="1800" dirty="0"/>
          </a:p>
          <a:p>
            <a:pPr marL="514350" indent="-514350">
              <a:lnSpc>
                <a:spcPct val="114000"/>
              </a:lnSpc>
              <a:buFontTx/>
              <a:buAutoNum type="arabicPeriod"/>
            </a:pPr>
            <a:r>
              <a:rPr lang="en-US" altLang="en-US" sz="1800" dirty="0"/>
              <a:t>Mentoring and networking:</a:t>
            </a:r>
          </a:p>
          <a:p>
            <a:pPr lvl="1">
              <a:lnSpc>
                <a:spcPct val="114000"/>
              </a:lnSpc>
              <a:buFont typeface="Wingdings" panose="05000000000000000000" pitchFamily="2" charset="2"/>
              <a:buChar char="Ø"/>
            </a:pPr>
            <a:r>
              <a:rPr lang="en-US" altLang="en-US" sz="1800" dirty="0"/>
              <a:t>has very modest effects.</a:t>
            </a:r>
          </a:p>
          <a:p>
            <a:pPr marL="400050" lvl="1" indent="0">
              <a:lnSpc>
                <a:spcPct val="114000"/>
              </a:lnSpc>
              <a:buNone/>
            </a:pPr>
            <a:endParaRPr lang="en-US" altLang="en-US" sz="1800" dirty="0"/>
          </a:p>
          <a:p>
            <a:pPr marL="514350" indent="-514350">
              <a:lnSpc>
                <a:spcPct val="114000"/>
              </a:lnSpc>
              <a:buFontTx/>
              <a:buAutoNum type="arabicPeriod"/>
            </a:pPr>
            <a:r>
              <a:rPr lang="en-GB" altLang="en-US" sz="1800" dirty="0"/>
              <a:t>Mandatory programs, or programs with explicit authority, accountability, support from the leadership, developing psychologically safe spaces  and monitoring interventions: </a:t>
            </a:r>
          </a:p>
          <a:p>
            <a:pPr lvl="1">
              <a:lnSpc>
                <a:spcPct val="114000"/>
              </a:lnSpc>
              <a:buFont typeface="Wingdings" panose="05000000000000000000" pitchFamily="2" charset="2"/>
              <a:buChar char="Ø"/>
            </a:pPr>
            <a:r>
              <a:rPr lang="en-GB" altLang="en-US" sz="1800" b="1" dirty="0"/>
              <a:t>most effective.</a:t>
            </a:r>
            <a:endParaRPr lang="en-US" altLang="en-US" sz="1800" b="1" dirty="0"/>
          </a:p>
          <a:p>
            <a:pPr marL="514350" indent="-514350">
              <a:lnSpc>
                <a:spcPct val="114000"/>
              </a:lnSpc>
              <a:buFontTx/>
              <a:buAutoNum type="arabicPeriod"/>
            </a:pPr>
            <a:endParaRPr lang="en-US" altLang="en-US" sz="1800" dirty="0"/>
          </a:p>
          <a:p>
            <a:pPr marL="514350" indent="-514350">
              <a:buFontTx/>
              <a:buAutoNum type="arabicPeriod"/>
            </a:pPr>
            <a:endParaRPr lang="en-US" altLang="en-US" dirty="0"/>
          </a:p>
          <a:p>
            <a:pPr marL="514350" indent="-514350">
              <a:buFontTx/>
              <a:buAutoNum type="arabicPeriod"/>
            </a:pPr>
            <a:endParaRPr lang="en-US" altLang="en-US" dirty="0"/>
          </a:p>
        </p:txBody>
      </p:sp>
      <p:sp>
        <p:nvSpPr>
          <p:cNvPr id="3" name="Title 2"/>
          <p:cNvSpPr>
            <a:spLocks noGrp="1"/>
          </p:cNvSpPr>
          <p:nvPr>
            <p:ph type="title"/>
          </p:nvPr>
        </p:nvSpPr>
        <p:spPr>
          <a:xfrm>
            <a:off x="1310489" y="413700"/>
            <a:ext cx="6567055" cy="611649"/>
          </a:xfrm>
        </p:spPr>
        <p:txBody>
          <a:bodyPr>
            <a:noAutofit/>
          </a:bodyPr>
          <a:lstStyle/>
          <a:p>
            <a:r>
              <a:rPr lang="en-GB" sz="2800" dirty="0"/>
              <a:t>Strategies for improving</a:t>
            </a:r>
          </a:p>
        </p:txBody>
      </p:sp>
      <p:sp>
        <p:nvSpPr>
          <p:cNvPr id="4" name="Slide Number Placeholder 3"/>
          <p:cNvSpPr>
            <a:spLocks noGrp="1"/>
          </p:cNvSpPr>
          <p:nvPr>
            <p:ph type="sldNum" sz="quarter" idx="4294967295"/>
          </p:nvPr>
        </p:nvSpPr>
        <p:spPr/>
        <p:txBody>
          <a:bodyPr/>
          <a:lstStyle/>
          <a:p>
            <a:pPr defTabSz="457200">
              <a:defRPr/>
            </a:pPr>
            <a:r>
              <a:rPr lang="en-US" sz="1000" dirty="0">
                <a:solidFill>
                  <a:srgbClr val="005EB8"/>
                </a:solidFill>
                <a:latin typeface="Arial"/>
                <a:cs typeface="Arial"/>
              </a:rPr>
              <a:t>.</a:t>
            </a:r>
          </a:p>
        </p:txBody>
      </p:sp>
    </p:spTree>
    <p:extLst>
      <p:ext uri="{BB962C8B-B14F-4D97-AF65-F5344CB8AC3E}">
        <p14:creationId xmlns:p14="http://schemas.microsoft.com/office/powerpoint/2010/main" val="12235671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455</TotalTime>
  <Words>1580</Words>
  <Application>Microsoft Office PowerPoint</Application>
  <PresentationFormat>Widescreen</PresentationFormat>
  <Paragraphs>197</Paragraphs>
  <Slides>17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Calibri Light</vt:lpstr>
      <vt:lpstr>Times New Roman</vt:lpstr>
      <vt:lpstr>Wingdings</vt:lpstr>
      <vt:lpstr>1_Office Theme</vt:lpstr>
      <vt:lpstr>think-cell Slide</vt:lpstr>
      <vt:lpstr>PowerPoint Presentation</vt:lpstr>
      <vt:lpstr>The NHS Constitution</vt:lpstr>
      <vt:lpstr>Discrimination by protected characteristic</vt:lpstr>
      <vt:lpstr>Ethnicity of NHS staff in London trusts by AfC bands – 2018 </vt:lpstr>
      <vt:lpstr>Black and Minority Ethnic (BME) staff in the NHS, 2018 – scale of the challenge </vt:lpstr>
      <vt:lpstr>The reasons for tackling workforce inequality in the NHS</vt:lpstr>
      <vt:lpstr>WRES indicators of workplace experience and opportunity</vt:lpstr>
      <vt:lpstr>2016-18 WRES data comparison: all NHS trusts in England – early signs of improvements</vt:lpstr>
      <vt:lpstr>Strategies for improving</vt:lpstr>
      <vt:lpstr>Operational interventions for recruitment</vt:lpstr>
      <vt:lpstr>Operational interventions for formal disciplinary action</vt:lpstr>
      <vt:lpstr>A fair experience for all</vt:lpstr>
      <vt:lpstr>Operational interventions for non-mandatory training and CPD</vt:lpstr>
      <vt:lpstr>Cultural transformation</vt:lpstr>
      <vt:lpstr>The NHS Long Term Plan, NHS People Plan and WRES</vt:lpstr>
      <vt:lpstr>Lessons learnt </vt:lpstr>
      <vt:lpstr>Resources and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WRES</dc:title>
  <dc:creator>Owen Chinembiri</dc:creator>
  <cp:keywords>NEL CA</cp:keywords>
  <cp:lastModifiedBy>Habib Naqvi</cp:lastModifiedBy>
  <cp:revision>21</cp:revision>
  <dcterms:created xsi:type="dcterms:W3CDTF">2019-10-28T00:50:29Z</dcterms:created>
  <dcterms:modified xsi:type="dcterms:W3CDTF">2019-11-11T19:54:45Z</dcterms:modified>
</cp:coreProperties>
</file>